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5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6" r:id="rId3"/>
    <p:sldId id="270" r:id="rId4"/>
    <p:sldId id="269" r:id="rId5"/>
    <p:sldId id="271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7" r:id="rId14"/>
  </p:sldIdLst>
  <p:sldSz cx="9144000" cy="5143500" type="screen16x9"/>
  <p:notesSz cx="6950075" cy="9236075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7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19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1D33"/>
    <a:srgbClr val="DAA600"/>
    <a:srgbClr val="B686DA"/>
    <a:srgbClr val="FFA7A7"/>
    <a:srgbClr val="F2A36E"/>
    <a:srgbClr val="5781C1"/>
    <a:srgbClr val="4F3C05"/>
    <a:srgbClr val="F7F7F7"/>
    <a:srgbClr val="7294C7"/>
    <a:srgbClr val="768A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608" autoAdjust="0"/>
    <p:restoredTop sz="96837" autoAdjust="0"/>
  </p:normalViewPr>
  <p:slideViewPr>
    <p:cSldViewPr snapToGrid="0" showGuides="1">
      <p:cViewPr varScale="1">
        <p:scale>
          <a:sx n="148" d="100"/>
          <a:sy n="148" d="100"/>
        </p:scale>
        <p:origin x="120" y="15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>
        <p:scale>
          <a:sx n="75" d="100"/>
          <a:sy n="75" d="100"/>
        </p:scale>
        <p:origin x="3990" y="696"/>
      </p:cViewPr>
      <p:guideLst>
        <p:guide orient="horz" pos="2909"/>
        <p:guide pos="21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339317-89A4-4399-9D8E-FCB4F6C4A40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F48E80A-3FEC-49FA-8049-F62A6580F155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Initialize network with random weights</a:t>
          </a:r>
        </a:p>
      </dgm:t>
    </dgm:pt>
    <dgm:pt modelId="{93143E25-42C1-4ED3-986B-BD772DFD9B0B}" type="parTrans" cxnId="{79A2D5A3-F26E-44AC-B8B8-22B29D109B9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5A70FA2-A1D5-4142-86FB-44F5955A23FC}" type="sibTrans" cxnId="{79A2D5A3-F26E-44AC-B8B8-22B29D109B9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2E81680-CC56-4B5E-9911-D365DC6CE906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Process the input through the network (input + weight + activation function)</a:t>
          </a:r>
        </a:p>
      </dgm:t>
    </dgm:pt>
    <dgm:pt modelId="{219BCDA2-93A7-4B84-B57E-9C02B3D30724}" type="parTrans" cxnId="{FEC62F4F-D6AB-4973-87E2-9073ACDEB49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9C536B7-C3C0-4C19-A5F5-04FC84BBB429}" type="sibTrans" cxnId="{FEC62F4F-D6AB-4973-87E2-9073ACDEB49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5E4D4D8-B65E-47BE-B9EE-7458FB1E3FBF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Compare the output with a target output (calculate error)</a:t>
          </a:r>
        </a:p>
      </dgm:t>
    </dgm:pt>
    <dgm:pt modelId="{BDEB10B2-B0F1-4710-8A41-AC09E793D875}" type="parTrans" cxnId="{43FC6F17-8A00-481E-AF8C-9291724E009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8BE24A9-2C94-4480-AFCF-B1F162E35B29}" type="sibTrans" cxnId="{43FC6F17-8A00-481E-AF8C-9291724E009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ADF8F27-1231-45AB-890B-5B6E91062D1B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Adjust the weights in the layer</a:t>
          </a:r>
        </a:p>
      </dgm:t>
    </dgm:pt>
    <dgm:pt modelId="{8C78A9BC-D3DC-48EE-90BB-3A4B811C6BB2}" type="parTrans" cxnId="{F1721193-92D8-4BAE-8126-3A46170438B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E977BF2-D2D9-4E35-B5BA-BF8DEF96B2F9}" type="sibTrans" cxnId="{F1721193-92D8-4BAE-8126-3A46170438B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FA44AA9-2CFF-47B0-B675-F3BF555B428F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Repeat steps 1 through 4 to minimize error (or error stops improving)</a:t>
          </a:r>
        </a:p>
      </dgm:t>
    </dgm:pt>
    <dgm:pt modelId="{8A5C9109-11F7-43D4-B0D8-BE150783852F}" type="parTrans" cxnId="{220EE3F4-AB49-4981-A4D4-9025C7C8AC04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BF35C72-0E57-4B65-8520-FBF381A641B5}" type="sibTrans" cxnId="{220EE3F4-AB49-4981-A4D4-9025C7C8AC04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B5D1BEE-1402-4127-BCA2-5FFE7B7B48EA}" type="pres">
      <dgm:prSet presAssocID="{C9339317-89A4-4399-9D8E-FCB4F6C4A40C}" presName="Name0" presStyleCnt="0">
        <dgm:presLayoutVars>
          <dgm:chMax val="7"/>
          <dgm:chPref val="7"/>
          <dgm:dir/>
        </dgm:presLayoutVars>
      </dgm:prSet>
      <dgm:spPr/>
    </dgm:pt>
    <dgm:pt modelId="{931CE4AA-FC84-4998-883A-0C9643CA3FDD}" type="pres">
      <dgm:prSet presAssocID="{C9339317-89A4-4399-9D8E-FCB4F6C4A40C}" presName="Name1" presStyleCnt="0"/>
      <dgm:spPr/>
    </dgm:pt>
    <dgm:pt modelId="{8CA5085C-B3C3-4457-BFA8-CCC5ED0B2A1D}" type="pres">
      <dgm:prSet presAssocID="{C9339317-89A4-4399-9D8E-FCB4F6C4A40C}" presName="cycle" presStyleCnt="0"/>
      <dgm:spPr/>
    </dgm:pt>
    <dgm:pt modelId="{D9D8F15A-BD99-4C58-B52B-270CC9CDEACE}" type="pres">
      <dgm:prSet presAssocID="{C9339317-89A4-4399-9D8E-FCB4F6C4A40C}" presName="srcNode" presStyleLbl="node1" presStyleIdx="0" presStyleCnt="5"/>
      <dgm:spPr/>
    </dgm:pt>
    <dgm:pt modelId="{E0878253-BFAE-4C68-B721-627FE12815A6}" type="pres">
      <dgm:prSet presAssocID="{C9339317-89A4-4399-9D8E-FCB4F6C4A40C}" presName="conn" presStyleLbl="parChTrans1D2" presStyleIdx="0" presStyleCnt="1"/>
      <dgm:spPr/>
    </dgm:pt>
    <dgm:pt modelId="{A8F47327-0B90-4A8B-9458-EA5A3685C35B}" type="pres">
      <dgm:prSet presAssocID="{C9339317-89A4-4399-9D8E-FCB4F6C4A40C}" presName="extraNode" presStyleLbl="node1" presStyleIdx="0" presStyleCnt="5"/>
      <dgm:spPr/>
    </dgm:pt>
    <dgm:pt modelId="{96A04AAC-D68F-48A6-9FAF-C192B20BF8AE}" type="pres">
      <dgm:prSet presAssocID="{C9339317-89A4-4399-9D8E-FCB4F6C4A40C}" presName="dstNode" presStyleLbl="node1" presStyleIdx="0" presStyleCnt="5"/>
      <dgm:spPr/>
    </dgm:pt>
    <dgm:pt modelId="{2ECC6DF5-9D4F-4533-80AE-30F864CA4A0F}" type="pres">
      <dgm:prSet presAssocID="{CF48E80A-3FEC-49FA-8049-F62A6580F155}" presName="text_1" presStyleLbl="node1" presStyleIdx="0" presStyleCnt="5">
        <dgm:presLayoutVars>
          <dgm:bulletEnabled val="1"/>
        </dgm:presLayoutVars>
      </dgm:prSet>
      <dgm:spPr/>
    </dgm:pt>
    <dgm:pt modelId="{66012631-F2E5-4A4C-893A-C307E53F19E8}" type="pres">
      <dgm:prSet presAssocID="{CF48E80A-3FEC-49FA-8049-F62A6580F155}" presName="accent_1" presStyleCnt="0"/>
      <dgm:spPr/>
    </dgm:pt>
    <dgm:pt modelId="{143375B3-B31F-4FEF-8BB3-6FAB99858A3F}" type="pres">
      <dgm:prSet presAssocID="{CF48E80A-3FEC-49FA-8049-F62A6580F155}" presName="accentRepeatNode" presStyleLbl="solidFgAcc1" presStyleIdx="0" presStyleCnt="5"/>
      <dgm:spPr>
        <a:blipFill rotWithShape="0">
          <a:blip xmlns:r="http://schemas.openxmlformats.org/officeDocument/2006/relationships" r:embed="rId1"/>
          <a:srcRect/>
          <a:stretch>
            <a:fillRect l="-9000" r="-9000"/>
          </a:stretch>
        </a:blipFill>
      </dgm:spPr>
    </dgm:pt>
    <dgm:pt modelId="{4E12CE9B-6E36-43BD-8760-0AA33FC46686}" type="pres">
      <dgm:prSet presAssocID="{F2E81680-CC56-4B5E-9911-D365DC6CE906}" presName="text_2" presStyleLbl="node1" presStyleIdx="1" presStyleCnt="5">
        <dgm:presLayoutVars>
          <dgm:bulletEnabled val="1"/>
        </dgm:presLayoutVars>
      </dgm:prSet>
      <dgm:spPr/>
    </dgm:pt>
    <dgm:pt modelId="{A65D8E27-C73C-42F4-AC9D-A8A5387004B5}" type="pres">
      <dgm:prSet presAssocID="{F2E81680-CC56-4B5E-9911-D365DC6CE906}" presName="accent_2" presStyleCnt="0"/>
      <dgm:spPr/>
    </dgm:pt>
    <dgm:pt modelId="{BF2D1255-FAE6-4401-9301-AE93541A8FD4}" type="pres">
      <dgm:prSet presAssocID="{F2E81680-CC56-4B5E-9911-D365DC6CE906}" presName="accentRepeatNode" presStyleLbl="solidFgAcc1" presStyleIdx="1" presStyleCnt="5"/>
      <dgm:spPr>
        <a:blipFill rotWithShape="0">
          <a:blip xmlns:r="http://schemas.openxmlformats.org/officeDocument/2006/relationships" r:embed="rId2"/>
          <a:srcRect/>
          <a:stretch>
            <a:fillRect l="-9000" r="-9000"/>
          </a:stretch>
        </a:blipFill>
      </dgm:spPr>
    </dgm:pt>
    <dgm:pt modelId="{0BC3CA1A-D428-41C8-89F5-91EA5D3A8A74}" type="pres">
      <dgm:prSet presAssocID="{65E4D4D8-B65E-47BE-B9EE-7458FB1E3FBF}" presName="text_3" presStyleLbl="node1" presStyleIdx="2" presStyleCnt="5">
        <dgm:presLayoutVars>
          <dgm:bulletEnabled val="1"/>
        </dgm:presLayoutVars>
      </dgm:prSet>
      <dgm:spPr/>
    </dgm:pt>
    <dgm:pt modelId="{591CF894-2DC2-44A1-B1CB-15F1DD2AA9C1}" type="pres">
      <dgm:prSet presAssocID="{65E4D4D8-B65E-47BE-B9EE-7458FB1E3FBF}" presName="accent_3" presStyleCnt="0"/>
      <dgm:spPr/>
    </dgm:pt>
    <dgm:pt modelId="{5F51F76C-163D-401B-9563-C80AEA1D906B}" type="pres">
      <dgm:prSet presAssocID="{65E4D4D8-B65E-47BE-B9EE-7458FB1E3FBF}" presName="accentRepeatNode" presStyleLbl="solidFgAcc1" presStyleIdx="2" presStyleCnt="5"/>
      <dgm:spPr>
        <a:blipFill rotWithShape="0">
          <a:blip xmlns:r="http://schemas.openxmlformats.org/officeDocument/2006/relationships" r:embed="rId3"/>
          <a:srcRect/>
          <a:stretch>
            <a:fillRect l="-9000" r="-9000"/>
          </a:stretch>
        </a:blipFill>
      </dgm:spPr>
    </dgm:pt>
    <dgm:pt modelId="{4668D70E-D8CB-46FA-B522-C412F8720EAD}" type="pres">
      <dgm:prSet presAssocID="{DADF8F27-1231-45AB-890B-5B6E91062D1B}" presName="text_4" presStyleLbl="node1" presStyleIdx="3" presStyleCnt="5">
        <dgm:presLayoutVars>
          <dgm:bulletEnabled val="1"/>
        </dgm:presLayoutVars>
      </dgm:prSet>
      <dgm:spPr/>
    </dgm:pt>
    <dgm:pt modelId="{EB712D9F-71C7-4495-8794-86E6F57819A8}" type="pres">
      <dgm:prSet presAssocID="{DADF8F27-1231-45AB-890B-5B6E91062D1B}" presName="accent_4" presStyleCnt="0"/>
      <dgm:spPr/>
    </dgm:pt>
    <dgm:pt modelId="{29D3E7B7-F4CE-45BF-8AF8-72539B9340C4}" type="pres">
      <dgm:prSet presAssocID="{DADF8F27-1231-45AB-890B-5B6E91062D1B}" presName="accentRepeatNode" presStyleLbl="solidFgAcc1" presStyleIdx="3" presStyleCnt="5"/>
      <dgm:spPr>
        <a:blipFill rotWithShape="0">
          <a:blip xmlns:r="http://schemas.openxmlformats.org/officeDocument/2006/relationships" r:embed="rId4"/>
          <a:srcRect/>
          <a:stretch>
            <a:fillRect l="-9000" r="-9000"/>
          </a:stretch>
        </a:blipFill>
      </dgm:spPr>
    </dgm:pt>
    <dgm:pt modelId="{8C2207F4-66EA-4F57-90C0-492862FB0C3D}" type="pres">
      <dgm:prSet presAssocID="{CFA44AA9-2CFF-47B0-B675-F3BF555B428F}" presName="text_5" presStyleLbl="node1" presStyleIdx="4" presStyleCnt="5">
        <dgm:presLayoutVars>
          <dgm:bulletEnabled val="1"/>
        </dgm:presLayoutVars>
      </dgm:prSet>
      <dgm:spPr/>
    </dgm:pt>
    <dgm:pt modelId="{AE475795-1F5A-4D08-B6DE-D7683BCF3B7A}" type="pres">
      <dgm:prSet presAssocID="{CFA44AA9-2CFF-47B0-B675-F3BF555B428F}" presName="accent_5" presStyleCnt="0"/>
      <dgm:spPr/>
    </dgm:pt>
    <dgm:pt modelId="{EA0F216D-E2FE-4B52-B5C7-43D29471A5BF}" type="pres">
      <dgm:prSet presAssocID="{CFA44AA9-2CFF-47B0-B675-F3BF555B428F}" presName="accentRepeatNode" presStyleLbl="solidFgAcc1" presStyleIdx="4" presStyleCnt="5"/>
      <dgm:spPr>
        <a:blipFill rotWithShape="0">
          <a:blip xmlns:r="http://schemas.openxmlformats.org/officeDocument/2006/relationships" r:embed="rId5"/>
          <a:srcRect/>
          <a:stretch>
            <a:fillRect l="-9000" r="-9000"/>
          </a:stretch>
        </a:blipFill>
      </dgm:spPr>
    </dgm:pt>
  </dgm:ptLst>
  <dgm:cxnLst>
    <dgm:cxn modelId="{43FC6F17-8A00-481E-AF8C-9291724E009D}" srcId="{C9339317-89A4-4399-9D8E-FCB4F6C4A40C}" destId="{65E4D4D8-B65E-47BE-B9EE-7458FB1E3FBF}" srcOrd="2" destOrd="0" parTransId="{BDEB10B2-B0F1-4710-8A41-AC09E793D875}" sibTransId="{98BE24A9-2C94-4480-AFCF-B1F162E35B29}"/>
    <dgm:cxn modelId="{B9AEBC20-B295-4F82-8184-0E3B3FC98699}" type="presOf" srcId="{65E4D4D8-B65E-47BE-B9EE-7458FB1E3FBF}" destId="{0BC3CA1A-D428-41C8-89F5-91EA5D3A8A74}" srcOrd="0" destOrd="0" presId="urn:microsoft.com/office/officeart/2008/layout/VerticalCurvedList"/>
    <dgm:cxn modelId="{1E301060-CD52-4D19-B9A4-010148407BC7}" type="presOf" srcId="{F2E81680-CC56-4B5E-9911-D365DC6CE906}" destId="{4E12CE9B-6E36-43BD-8760-0AA33FC46686}" srcOrd="0" destOrd="0" presId="urn:microsoft.com/office/officeart/2008/layout/VerticalCurvedList"/>
    <dgm:cxn modelId="{7A11756B-F8B0-4B9F-BE74-E8A6D5D8D7F1}" type="presOf" srcId="{CF48E80A-3FEC-49FA-8049-F62A6580F155}" destId="{2ECC6DF5-9D4F-4533-80AE-30F864CA4A0F}" srcOrd="0" destOrd="0" presId="urn:microsoft.com/office/officeart/2008/layout/VerticalCurvedList"/>
    <dgm:cxn modelId="{FEC62F4F-D6AB-4973-87E2-9073ACDEB49F}" srcId="{C9339317-89A4-4399-9D8E-FCB4F6C4A40C}" destId="{F2E81680-CC56-4B5E-9911-D365DC6CE906}" srcOrd="1" destOrd="0" parTransId="{219BCDA2-93A7-4B84-B57E-9C02B3D30724}" sibTransId="{29C536B7-C3C0-4C19-A5F5-04FC84BBB429}"/>
    <dgm:cxn modelId="{F8D7B48D-BBD3-4912-B3C6-753EFC350A54}" type="presOf" srcId="{CFA44AA9-2CFF-47B0-B675-F3BF555B428F}" destId="{8C2207F4-66EA-4F57-90C0-492862FB0C3D}" srcOrd="0" destOrd="0" presId="urn:microsoft.com/office/officeart/2008/layout/VerticalCurvedList"/>
    <dgm:cxn modelId="{F1721193-92D8-4BAE-8126-3A46170438BC}" srcId="{C9339317-89A4-4399-9D8E-FCB4F6C4A40C}" destId="{DADF8F27-1231-45AB-890B-5B6E91062D1B}" srcOrd="3" destOrd="0" parTransId="{8C78A9BC-D3DC-48EE-90BB-3A4B811C6BB2}" sibTransId="{1E977BF2-D2D9-4E35-B5BA-BF8DEF96B2F9}"/>
    <dgm:cxn modelId="{5BA5759E-ABC1-4B2E-8D07-B13E86C1600D}" type="presOf" srcId="{35A70FA2-A1D5-4142-86FB-44F5955A23FC}" destId="{E0878253-BFAE-4C68-B721-627FE12815A6}" srcOrd="0" destOrd="0" presId="urn:microsoft.com/office/officeart/2008/layout/VerticalCurvedList"/>
    <dgm:cxn modelId="{79A2D5A3-F26E-44AC-B8B8-22B29D109B97}" srcId="{C9339317-89A4-4399-9D8E-FCB4F6C4A40C}" destId="{CF48E80A-3FEC-49FA-8049-F62A6580F155}" srcOrd="0" destOrd="0" parTransId="{93143E25-42C1-4ED3-986B-BD772DFD9B0B}" sibTransId="{35A70FA2-A1D5-4142-86FB-44F5955A23FC}"/>
    <dgm:cxn modelId="{032932D5-3AB3-474E-9E84-9E830D6DDA49}" type="presOf" srcId="{DADF8F27-1231-45AB-890B-5B6E91062D1B}" destId="{4668D70E-D8CB-46FA-B522-C412F8720EAD}" srcOrd="0" destOrd="0" presId="urn:microsoft.com/office/officeart/2008/layout/VerticalCurvedList"/>
    <dgm:cxn modelId="{5D6F4CD5-7D18-4DBA-823E-A4D194904358}" type="presOf" srcId="{C9339317-89A4-4399-9D8E-FCB4F6C4A40C}" destId="{BB5D1BEE-1402-4127-BCA2-5FFE7B7B48EA}" srcOrd="0" destOrd="0" presId="urn:microsoft.com/office/officeart/2008/layout/VerticalCurvedList"/>
    <dgm:cxn modelId="{220EE3F4-AB49-4981-A4D4-9025C7C8AC04}" srcId="{C9339317-89A4-4399-9D8E-FCB4F6C4A40C}" destId="{CFA44AA9-2CFF-47B0-B675-F3BF555B428F}" srcOrd="4" destOrd="0" parTransId="{8A5C9109-11F7-43D4-B0D8-BE150783852F}" sibTransId="{4BF35C72-0E57-4B65-8520-FBF381A641B5}"/>
    <dgm:cxn modelId="{8B2AC9A1-D528-451A-AA9B-96068F5A7351}" type="presParOf" srcId="{BB5D1BEE-1402-4127-BCA2-5FFE7B7B48EA}" destId="{931CE4AA-FC84-4998-883A-0C9643CA3FDD}" srcOrd="0" destOrd="0" presId="urn:microsoft.com/office/officeart/2008/layout/VerticalCurvedList"/>
    <dgm:cxn modelId="{C0844809-F347-4FFB-89D4-2295A6267B39}" type="presParOf" srcId="{931CE4AA-FC84-4998-883A-0C9643CA3FDD}" destId="{8CA5085C-B3C3-4457-BFA8-CCC5ED0B2A1D}" srcOrd="0" destOrd="0" presId="urn:microsoft.com/office/officeart/2008/layout/VerticalCurvedList"/>
    <dgm:cxn modelId="{449EFAE9-5138-4037-B99C-E261E6454219}" type="presParOf" srcId="{8CA5085C-B3C3-4457-BFA8-CCC5ED0B2A1D}" destId="{D9D8F15A-BD99-4C58-B52B-270CC9CDEACE}" srcOrd="0" destOrd="0" presId="urn:microsoft.com/office/officeart/2008/layout/VerticalCurvedList"/>
    <dgm:cxn modelId="{4F464296-5207-4C32-A7CF-9817B2D14208}" type="presParOf" srcId="{8CA5085C-B3C3-4457-BFA8-CCC5ED0B2A1D}" destId="{E0878253-BFAE-4C68-B721-627FE12815A6}" srcOrd="1" destOrd="0" presId="urn:microsoft.com/office/officeart/2008/layout/VerticalCurvedList"/>
    <dgm:cxn modelId="{58256E41-3F18-48C1-AD6A-B72518724656}" type="presParOf" srcId="{8CA5085C-B3C3-4457-BFA8-CCC5ED0B2A1D}" destId="{A8F47327-0B90-4A8B-9458-EA5A3685C35B}" srcOrd="2" destOrd="0" presId="urn:microsoft.com/office/officeart/2008/layout/VerticalCurvedList"/>
    <dgm:cxn modelId="{D6EEE7FD-DA39-4E44-9C79-90AF69B5EC66}" type="presParOf" srcId="{8CA5085C-B3C3-4457-BFA8-CCC5ED0B2A1D}" destId="{96A04AAC-D68F-48A6-9FAF-C192B20BF8AE}" srcOrd="3" destOrd="0" presId="urn:microsoft.com/office/officeart/2008/layout/VerticalCurvedList"/>
    <dgm:cxn modelId="{EDCED579-7206-460F-B549-FA55099FAA34}" type="presParOf" srcId="{931CE4AA-FC84-4998-883A-0C9643CA3FDD}" destId="{2ECC6DF5-9D4F-4533-80AE-30F864CA4A0F}" srcOrd="1" destOrd="0" presId="urn:microsoft.com/office/officeart/2008/layout/VerticalCurvedList"/>
    <dgm:cxn modelId="{E938E9DD-5975-4275-A75D-8CD2F459F8CD}" type="presParOf" srcId="{931CE4AA-FC84-4998-883A-0C9643CA3FDD}" destId="{66012631-F2E5-4A4C-893A-C307E53F19E8}" srcOrd="2" destOrd="0" presId="urn:microsoft.com/office/officeart/2008/layout/VerticalCurvedList"/>
    <dgm:cxn modelId="{380B4527-5853-4DB2-895A-2EDD0B107CC4}" type="presParOf" srcId="{66012631-F2E5-4A4C-893A-C307E53F19E8}" destId="{143375B3-B31F-4FEF-8BB3-6FAB99858A3F}" srcOrd="0" destOrd="0" presId="urn:microsoft.com/office/officeart/2008/layout/VerticalCurvedList"/>
    <dgm:cxn modelId="{FF9B5341-CB98-4219-B7A5-301625537013}" type="presParOf" srcId="{931CE4AA-FC84-4998-883A-0C9643CA3FDD}" destId="{4E12CE9B-6E36-43BD-8760-0AA33FC46686}" srcOrd="3" destOrd="0" presId="urn:microsoft.com/office/officeart/2008/layout/VerticalCurvedList"/>
    <dgm:cxn modelId="{AB71A8F9-D647-46EA-89DF-277B152313D3}" type="presParOf" srcId="{931CE4AA-FC84-4998-883A-0C9643CA3FDD}" destId="{A65D8E27-C73C-42F4-AC9D-A8A5387004B5}" srcOrd="4" destOrd="0" presId="urn:microsoft.com/office/officeart/2008/layout/VerticalCurvedList"/>
    <dgm:cxn modelId="{9D0D7A29-E9E7-4979-BCCF-26E52CDB98ED}" type="presParOf" srcId="{A65D8E27-C73C-42F4-AC9D-A8A5387004B5}" destId="{BF2D1255-FAE6-4401-9301-AE93541A8FD4}" srcOrd="0" destOrd="0" presId="urn:microsoft.com/office/officeart/2008/layout/VerticalCurvedList"/>
    <dgm:cxn modelId="{26D392D3-5112-4360-A051-00C2CF9D2224}" type="presParOf" srcId="{931CE4AA-FC84-4998-883A-0C9643CA3FDD}" destId="{0BC3CA1A-D428-41C8-89F5-91EA5D3A8A74}" srcOrd="5" destOrd="0" presId="urn:microsoft.com/office/officeart/2008/layout/VerticalCurvedList"/>
    <dgm:cxn modelId="{7AEB08BE-65A7-4E22-A9D8-3AA79139C339}" type="presParOf" srcId="{931CE4AA-FC84-4998-883A-0C9643CA3FDD}" destId="{591CF894-2DC2-44A1-B1CB-15F1DD2AA9C1}" srcOrd="6" destOrd="0" presId="urn:microsoft.com/office/officeart/2008/layout/VerticalCurvedList"/>
    <dgm:cxn modelId="{4674FD42-8141-4050-BD62-87EBDE766CEE}" type="presParOf" srcId="{591CF894-2DC2-44A1-B1CB-15F1DD2AA9C1}" destId="{5F51F76C-163D-401B-9563-C80AEA1D906B}" srcOrd="0" destOrd="0" presId="urn:microsoft.com/office/officeart/2008/layout/VerticalCurvedList"/>
    <dgm:cxn modelId="{6735DD91-EF6D-4926-A795-F7F9EBC3516A}" type="presParOf" srcId="{931CE4AA-FC84-4998-883A-0C9643CA3FDD}" destId="{4668D70E-D8CB-46FA-B522-C412F8720EAD}" srcOrd="7" destOrd="0" presId="urn:microsoft.com/office/officeart/2008/layout/VerticalCurvedList"/>
    <dgm:cxn modelId="{B3675DC4-736E-4D7F-916C-A4B7DB153C7B}" type="presParOf" srcId="{931CE4AA-FC84-4998-883A-0C9643CA3FDD}" destId="{EB712D9F-71C7-4495-8794-86E6F57819A8}" srcOrd="8" destOrd="0" presId="urn:microsoft.com/office/officeart/2008/layout/VerticalCurvedList"/>
    <dgm:cxn modelId="{0EB8F0AF-5E4C-4801-8E18-09EA2C2FBAD8}" type="presParOf" srcId="{EB712D9F-71C7-4495-8794-86E6F57819A8}" destId="{29D3E7B7-F4CE-45BF-8AF8-72539B9340C4}" srcOrd="0" destOrd="0" presId="urn:microsoft.com/office/officeart/2008/layout/VerticalCurvedList"/>
    <dgm:cxn modelId="{B35C4268-2109-4AFA-B2A6-196A2309A8D8}" type="presParOf" srcId="{931CE4AA-FC84-4998-883A-0C9643CA3FDD}" destId="{8C2207F4-66EA-4F57-90C0-492862FB0C3D}" srcOrd="9" destOrd="0" presId="urn:microsoft.com/office/officeart/2008/layout/VerticalCurvedList"/>
    <dgm:cxn modelId="{E764463B-DB9C-41D9-817F-02438CEA5564}" type="presParOf" srcId="{931CE4AA-FC84-4998-883A-0C9643CA3FDD}" destId="{AE475795-1F5A-4D08-B6DE-D7683BCF3B7A}" srcOrd="10" destOrd="0" presId="urn:microsoft.com/office/officeart/2008/layout/VerticalCurvedList"/>
    <dgm:cxn modelId="{8E6E9E3B-1E65-4736-8697-D621542CC8A9}" type="presParOf" srcId="{AE475795-1F5A-4D08-B6DE-D7683BCF3B7A}" destId="{EA0F216D-E2FE-4B52-B5C7-43D29471A5B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B590C13-7F7A-4BCD-8119-2F235CB7C1AC}" type="doc">
      <dgm:prSet loTypeId="urn:microsoft.com/office/officeart/2005/8/layout/vList5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8B18B05-B59E-44C3-839F-63773EC7977F}">
      <dgm:prSet phldrT="[Text]"/>
      <dgm:spPr/>
      <dgm:t>
        <a:bodyPr/>
        <a:lstStyle/>
        <a:p>
          <a:r>
            <a:rPr lang="en-US" dirty="0"/>
            <a:t>Gradient Descent</a:t>
          </a:r>
        </a:p>
      </dgm:t>
    </dgm:pt>
    <dgm:pt modelId="{1C740A6E-03D0-440D-9757-D62DFECA428D}" type="parTrans" cxnId="{702518FA-77AB-4CFF-8735-94E269F945C4}">
      <dgm:prSet/>
      <dgm:spPr/>
      <dgm:t>
        <a:bodyPr/>
        <a:lstStyle/>
        <a:p>
          <a:endParaRPr lang="en-US"/>
        </a:p>
      </dgm:t>
    </dgm:pt>
    <dgm:pt modelId="{52610290-0BBD-45BF-B04F-58072DB5DABC}" type="sibTrans" cxnId="{702518FA-77AB-4CFF-8735-94E269F945C4}">
      <dgm:prSet/>
      <dgm:spPr/>
      <dgm:t>
        <a:bodyPr/>
        <a:lstStyle/>
        <a:p>
          <a:endParaRPr lang="en-US"/>
        </a:p>
      </dgm:t>
    </dgm:pt>
    <dgm:pt modelId="{31DF5381-D183-43C3-A769-07E725BA65BE}">
      <dgm:prSet phldrT="[Text]"/>
      <dgm:spPr/>
      <dgm:t>
        <a:bodyPr/>
        <a:lstStyle/>
        <a:p>
          <a:r>
            <a:rPr lang="en-US" dirty="0"/>
            <a:t>One Epoch and one iteration (all record in one iteration)</a:t>
          </a:r>
        </a:p>
      </dgm:t>
    </dgm:pt>
    <dgm:pt modelId="{5BBAB1DA-83C8-401B-B601-9E517F47CE46}" type="parTrans" cxnId="{DA9BE077-A500-4B01-AB7C-325562EE06C8}">
      <dgm:prSet/>
      <dgm:spPr/>
      <dgm:t>
        <a:bodyPr/>
        <a:lstStyle/>
        <a:p>
          <a:endParaRPr lang="en-US"/>
        </a:p>
      </dgm:t>
    </dgm:pt>
    <dgm:pt modelId="{C9C32186-B891-4D57-908C-77744DADA5D3}" type="sibTrans" cxnId="{DA9BE077-A500-4B01-AB7C-325562EE06C8}">
      <dgm:prSet/>
      <dgm:spPr/>
      <dgm:t>
        <a:bodyPr/>
        <a:lstStyle/>
        <a:p>
          <a:endParaRPr lang="en-US"/>
        </a:p>
      </dgm:t>
    </dgm:pt>
    <dgm:pt modelId="{DC40E478-DF8E-4451-915E-09AD5A177CBB}">
      <dgm:prSet phldrT="[Text]"/>
      <dgm:spPr/>
      <dgm:t>
        <a:bodyPr/>
        <a:lstStyle/>
        <a:p>
          <a:r>
            <a:rPr lang="en-US" dirty="0"/>
            <a:t>All data forward and  backward</a:t>
          </a:r>
        </a:p>
      </dgm:t>
    </dgm:pt>
    <dgm:pt modelId="{7D7DE418-65F9-44AF-931E-CA0BEAA6CCAE}" type="parTrans" cxnId="{D53AF771-1801-40CF-9F96-081E0536C3CD}">
      <dgm:prSet/>
      <dgm:spPr/>
      <dgm:t>
        <a:bodyPr/>
        <a:lstStyle/>
        <a:p>
          <a:endParaRPr lang="en-US"/>
        </a:p>
      </dgm:t>
    </dgm:pt>
    <dgm:pt modelId="{9E09556D-0D0F-4265-900A-E77A0BCDE1DA}" type="sibTrans" cxnId="{D53AF771-1801-40CF-9F96-081E0536C3CD}">
      <dgm:prSet/>
      <dgm:spPr/>
      <dgm:t>
        <a:bodyPr/>
        <a:lstStyle/>
        <a:p>
          <a:endParaRPr lang="en-US"/>
        </a:p>
      </dgm:t>
    </dgm:pt>
    <dgm:pt modelId="{851E74AE-8E0C-4E68-B11A-E7512A1E6AED}">
      <dgm:prSet phldrT="[Text]"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US" dirty="0"/>
            <a:t>SGD: Stochastic Gradient Descent</a:t>
          </a:r>
        </a:p>
      </dgm:t>
    </dgm:pt>
    <dgm:pt modelId="{CDBA5D4A-8BCB-485D-A140-4498C7B9FF31}" type="parTrans" cxnId="{A25D3A4E-FDB1-4E49-9626-2E70191AF74D}">
      <dgm:prSet/>
      <dgm:spPr/>
      <dgm:t>
        <a:bodyPr/>
        <a:lstStyle/>
        <a:p>
          <a:endParaRPr lang="en-US"/>
        </a:p>
      </dgm:t>
    </dgm:pt>
    <dgm:pt modelId="{E0F6EBFB-4986-40EC-9185-AB05B8C23A15}" type="sibTrans" cxnId="{A25D3A4E-FDB1-4E49-9626-2E70191AF74D}">
      <dgm:prSet/>
      <dgm:spPr/>
      <dgm:t>
        <a:bodyPr/>
        <a:lstStyle/>
        <a:p>
          <a:endParaRPr lang="en-US"/>
        </a:p>
      </dgm:t>
    </dgm:pt>
    <dgm:pt modelId="{EA2FDFDF-6B75-40CE-8F40-BA02CFA77349}">
      <dgm:prSet phldrT="[Text]"/>
      <dgm:spPr/>
      <dgm:t>
        <a:bodyPr/>
        <a:lstStyle/>
        <a:p>
          <a:r>
            <a:rPr lang="en-US" dirty="0"/>
            <a:t>Each iteration will have one record</a:t>
          </a:r>
        </a:p>
      </dgm:t>
    </dgm:pt>
    <dgm:pt modelId="{9A0F20F7-7CE6-4FC6-9D78-986FFBEA55BD}" type="parTrans" cxnId="{878F35CB-0E6C-47B4-9484-6848B8477615}">
      <dgm:prSet/>
      <dgm:spPr/>
      <dgm:t>
        <a:bodyPr/>
        <a:lstStyle/>
        <a:p>
          <a:endParaRPr lang="en-US"/>
        </a:p>
      </dgm:t>
    </dgm:pt>
    <dgm:pt modelId="{BE55D977-01F0-4E42-A7FA-9669649AE6D2}" type="sibTrans" cxnId="{878F35CB-0E6C-47B4-9484-6848B8477615}">
      <dgm:prSet/>
      <dgm:spPr/>
      <dgm:t>
        <a:bodyPr/>
        <a:lstStyle/>
        <a:p>
          <a:endParaRPr lang="en-US"/>
        </a:p>
      </dgm:t>
    </dgm:pt>
    <dgm:pt modelId="{966834FC-D649-4C84-81F1-038CD77230FC}">
      <dgm:prSet phldrT="[Text]"/>
      <dgm:spPr/>
      <dgm:t>
        <a:bodyPr/>
        <a:lstStyle/>
        <a:p>
          <a:r>
            <a:rPr lang="en-US" dirty="0"/>
            <a:t>One record forward and backward</a:t>
          </a:r>
        </a:p>
      </dgm:t>
    </dgm:pt>
    <dgm:pt modelId="{34A89558-C05B-4645-B420-BDD86D0917B9}" type="parTrans" cxnId="{452C44FF-AC8D-4313-B998-FC500521482A}">
      <dgm:prSet/>
      <dgm:spPr/>
      <dgm:t>
        <a:bodyPr/>
        <a:lstStyle/>
        <a:p>
          <a:endParaRPr lang="en-US"/>
        </a:p>
      </dgm:t>
    </dgm:pt>
    <dgm:pt modelId="{054C278D-CEE2-4C16-A6BF-CB610D29E354}" type="sibTrans" cxnId="{452C44FF-AC8D-4313-B998-FC500521482A}">
      <dgm:prSet/>
      <dgm:spPr/>
      <dgm:t>
        <a:bodyPr/>
        <a:lstStyle/>
        <a:p>
          <a:endParaRPr lang="en-US"/>
        </a:p>
      </dgm:t>
    </dgm:pt>
    <dgm:pt modelId="{14267834-F3F9-4496-AA57-3B82C4AB9FB1}">
      <dgm:prSet phldrT="[Text]"/>
      <dgm:spPr/>
      <dgm:t>
        <a:bodyPr/>
        <a:lstStyle/>
        <a:p>
          <a:r>
            <a:rPr lang="en-US" dirty="0"/>
            <a:t>Mini Batch SGD</a:t>
          </a:r>
        </a:p>
      </dgm:t>
    </dgm:pt>
    <dgm:pt modelId="{74F76D38-D850-4019-9436-1806C0909D70}" type="parTrans" cxnId="{9C7B6B32-2469-4792-B6A1-83C77D3ADB5B}">
      <dgm:prSet/>
      <dgm:spPr/>
      <dgm:t>
        <a:bodyPr/>
        <a:lstStyle/>
        <a:p>
          <a:endParaRPr lang="en-US"/>
        </a:p>
      </dgm:t>
    </dgm:pt>
    <dgm:pt modelId="{3658B6C0-A528-43F0-BAB2-C6C38DE55549}" type="sibTrans" cxnId="{9C7B6B32-2469-4792-B6A1-83C77D3ADB5B}">
      <dgm:prSet/>
      <dgm:spPr/>
      <dgm:t>
        <a:bodyPr/>
        <a:lstStyle/>
        <a:p>
          <a:endParaRPr lang="en-US"/>
        </a:p>
      </dgm:t>
    </dgm:pt>
    <dgm:pt modelId="{F59C3EC0-5EE8-464B-881D-AED00B52DD5F}">
      <dgm:prSet phldrT="[Text]"/>
      <dgm:spPr/>
      <dgm:t>
        <a:bodyPr/>
        <a:lstStyle/>
        <a:p>
          <a:r>
            <a:rPr lang="en-US" dirty="0"/>
            <a:t>Divide the data into batches </a:t>
          </a:r>
        </a:p>
      </dgm:t>
    </dgm:pt>
    <dgm:pt modelId="{7AB10649-3E3C-4C14-9399-1A0231FD5B75}" type="parTrans" cxnId="{E0B30E33-4551-4FBF-9C14-B2F5A829428A}">
      <dgm:prSet/>
      <dgm:spPr/>
      <dgm:t>
        <a:bodyPr/>
        <a:lstStyle/>
        <a:p>
          <a:endParaRPr lang="en-US"/>
        </a:p>
      </dgm:t>
    </dgm:pt>
    <dgm:pt modelId="{86BF5E39-12E2-43A5-8CCD-E05060F770EA}" type="sibTrans" cxnId="{E0B30E33-4551-4FBF-9C14-B2F5A829428A}">
      <dgm:prSet/>
      <dgm:spPr/>
      <dgm:t>
        <a:bodyPr/>
        <a:lstStyle/>
        <a:p>
          <a:endParaRPr lang="en-US"/>
        </a:p>
      </dgm:t>
    </dgm:pt>
    <dgm:pt modelId="{89A65147-CCAC-4F79-AC6D-3417280D5BE7}">
      <dgm:prSet phldrT="[Text]"/>
      <dgm:spPr/>
      <dgm:t>
        <a:bodyPr/>
        <a:lstStyle/>
        <a:p>
          <a:r>
            <a:rPr lang="en-US" dirty="0"/>
            <a:t>That will reduce number iterations per Epoch</a:t>
          </a:r>
        </a:p>
      </dgm:t>
    </dgm:pt>
    <dgm:pt modelId="{82D9E949-B587-40F7-865A-BE8851244D1A}" type="parTrans" cxnId="{08D20D63-EAB3-4D5E-8AE1-E64DB8DDB84B}">
      <dgm:prSet/>
      <dgm:spPr/>
      <dgm:t>
        <a:bodyPr/>
        <a:lstStyle/>
        <a:p>
          <a:endParaRPr lang="en-US"/>
        </a:p>
      </dgm:t>
    </dgm:pt>
    <dgm:pt modelId="{A535D91B-50A0-486E-8514-28C2AB42405A}" type="sibTrans" cxnId="{08D20D63-EAB3-4D5E-8AE1-E64DB8DDB84B}">
      <dgm:prSet/>
      <dgm:spPr/>
      <dgm:t>
        <a:bodyPr/>
        <a:lstStyle/>
        <a:p>
          <a:endParaRPr lang="en-US"/>
        </a:p>
      </dgm:t>
    </dgm:pt>
    <dgm:pt modelId="{8F0E1B01-ADAF-4A09-A2C6-89CC9D611D54}">
      <dgm:prSet phldrT="[Text]"/>
      <dgm:spPr/>
      <dgm:t>
        <a:bodyPr/>
        <a:lstStyle/>
        <a:p>
          <a:r>
            <a:rPr lang="en-US" dirty="0"/>
            <a:t>Take whole data per iteration</a:t>
          </a:r>
        </a:p>
      </dgm:t>
    </dgm:pt>
    <dgm:pt modelId="{D4A988F4-9648-49B1-BC24-4F8AA7FDF95F}" type="parTrans" cxnId="{BB168A13-1EEA-451D-B148-F41961AA66DD}">
      <dgm:prSet/>
      <dgm:spPr/>
      <dgm:t>
        <a:bodyPr/>
        <a:lstStyle/>
        <a:p>
          <a:endParaRPr lang="en-US"/>
        </a:p>
      </dgm:t>
    </dgm:pt>
    <dgm:pt modelId="{22F14E79-7AFC-4D17-8203-40FABF87C42B}" type="sibTrans" cxnId="{BB168A13-1EEA-451D-B148-F41961AA66DD}">
      <dgm:prSet/>
      <dgm:spPr/>
      <dgm:t>
        <a:bodyPr/>
        <a:lstStyle/>
        <a:p>
          <a:endParaRPr lang="en-US"/>
        </a:p>
      </dgm:t>
    </dgm:pt>
    <dgm:pt modelId="{D49D4E25-40C1-43F0-A20F-8018C4E1DD2A}">
      <dgm:prSet phldrT="[Text]"/>
      <dgm:spPr/>
      <dgm:t>
        <a:bodyPr/>
        <a:lstStyle/>
        <a:p>
          <a:r>
            <a:rPr lang="en-US" dirty="0"/>
            <a:t>One record per iteration</a:t>
          </a:r>
        </a:p>
      </dgm:t>
    </dgm:pt>
    <dgm:pt modelId="{4747CEF1-04B8-4C5E-B464-3ACBF05F9EB0}" type="parTrans" cxnId="{BDB91D42-38F4-4851-B492-DECAA0E06E28}">
      <dgm:prSet/>
      <dgm:spPr/>
      <dgm:t>
        <a:bodyPr/>
        <a:lstStyle/>
        <a:p>
          <a:endParaRPr lang="en-US"/>
        </a:p>
      </dgm:t>
    </dgm:pt>
    <dgm:pt modelId="{61265AA3-45BE-4288-B8A4-2EA328951270}" type="sibTrans" cxnId="{BDB91D42-38F4-4851-B492-DECAA0E06E28}">
      <dgm:prSet/>
      <dgm:spPr/>
      <dgm:t>
        <a:bodyPr/>
        <a:lstStyle/>
        <a:p>
          <a:endParaRPr lang="en-US"/>
        </a:p>
      </dgm:t>
    </dgm:pt>
    <dgm:pt modelId="{5E333E4D-6E3E-4A96-AE35-8B4CD696C684}">
      <dgm:prSet phldrT="[Text]"/>
      <dgm:spPr/>
      <dgm:t>
        <a:bodyPr/>
        <a:lstStyle/>
        <a:p>
          <a:r>
            <a:rPr lang="en-US" dirty="0"/>
            <a:t>Batch of records per iteration</a:t>
          </a:r>
        </a:p>
      </dgm:t>
    </dgm:pt>
    <dgm:pt modelId="{7F48E0C9-3942-4D61-82F4-FE2E06C8C439}" type="parTrans" cxnId="{584A3A3D-F0DC-4969-B1EF-3B8B8993A4CB}">
      <dgm:prSet/>
      <dgm:spPr/>
      <dgm:t>
        <a:bodyPr/>
        <a:lstStyle/>
        <a:p>
          <a:endParaRPr lang="en-US"/>
        </a:p>
      </dgm:t>
    </dgm:pt>
    <dgm:pt modelId="{B680ED3F-ACE1-481B-914F-F21F1D60557C}" type="sibTrans" cxnId="{584A3A3D-F0DC-4969-B1EF-3B8B8993A4CB}">
      <dgm:prSet/>
      <dgm:spPr/>
      <dgm:t>
        <a:bodyPr/>
        <a:lstStyle/>
        <a:p>
          <a:endParaRPr lang="en-US"/>
        </a:p>
      </dgm:t>
    </dgm:pt>
    <dgm:pt modelId="{2536207C-7884-4CCC-850A-FB16A323842E}">
      <dgm:prSet phldrT="[Text]"/>
      <dgm:spPr/>
      <dgm:t>
        <a:bodyPr/>
        <a:lstStyle/>
        <a:p>
          <a:r>
            <a:rPr lang="en-US" dirty="0"/>
            <a:t>Adaptive Gradient Descent</a:t>
          </a:r>
        </a:p>
      </dgm:t>
    </dgm:pt>
    <dgm:pt modelId="{FE8402ED-91D3-486F-A70B-748C250B5879}" type="parTrans" cxnId="{A7090561-BF2B-4DEC-AA36-DF23721ED929}">
      <dgm:prSet/>
      <dgm:spPr/>
      <dgm:t>
        <a:bodyPr/>
        <a:lstStyle/>
        <a:p>
          <a:endParaRPr lang="en-US"/>
        </a:p>
      </dgm:t>
    </dgm:pt>
    <dgm:pt modelId="{2D800CEE-10EF-4758-8B09-F475E5FE2894}" type="sibTrans" cxnId="{A7090561-BF2B-4DEC-AA36-DF23721ED929}">
      <dgm:prSet/>
      <dgm:spPr/>
      <dgm:t>
        <a:bodyPr/>
        <a:lstStyle/>
        <a:p>
          <a:endParaRPr lang="en-US"/>
        </a:p>
      </dgm:t>
    </dgm:pt>
    <dgm:pt modelId="{6C0FA5C2-111D-4D88-AE61-95628824F421}">
      <dgm:prSet phldrT="[Text]"/>
      <dgm:spPr/>
      <dgm:t>
        <a:bodyPr/>
        <a:lstStyle/>
        <a:p>
          <a:r>
            <a:rPr lang="en-US" dirty="0"/>
            <a:t>Rate of descent is changing with every Epoch</a:t>
          </a:r>
        </a:p>
      </dgm:t>
    </dgm:pt>
    <dgm:pt modelId="{3E386F14-92EA-4B66-B9A2-1B6438FABE6F}" type="parTrans" cxnId="{CE56BD34-2AFB-4491-9534-1B27E1C34BD1}">
      <dgm:prSet/>
      <dgm:spPr/>
      <dgm:t>
        <a:bodyPr/>
        <a:lstStyle/>
        <a:p>
          <a:endParaRPr lang="en-US"/>
        </a:p>
      </dgm:t>
    </dgm:pt>
    <dgm:pt modelId="{68F054D8-E842-4E64-98A7-951A8E829F47}" type="sibTrans" cxnId="{CE56BD34-2AFB-4491-9534-1B27E1C34BD1}">
      <dgm:prSet/>
      <dgm:spPr/>
      <dgm:t>
        <a:bodyPr/>
        <a:lstStyle/>
        <a:p>
          <a:endParaRPr lang="en-US"/>
        </a:p>
      </dgm:t>
    </dgm:pt>
    <dgm:pt modelId="{936559CB-FA61-4274-ABF8-2E55CAC05026}">
      <dgm:prSet phldrT="[Text]"/>
      <dgm:spPr/>
      <dgm:t>
        <a:bodyPr/>
        <a:lstStyle/>
        <a:p>
          <a:r>
            <a:rPr lang="en-US" dirty="0"/>
            <a:t>This is done by changing learning rate as number of Epochs goes up </a:t>
          </a:r>
        </a:p>
      </dgm:t>
    </dgm:pt>
    <dgm:pt modelId="{990CF5AD-C0F9-4B68-9F70-D3FFB66002A3}" type="parTrans" cxnId="{E413D19D-F0BD-4AA9-B895-960D7BFEAD0D}">
      <dgm:prSet/>
      <dgm:spPr/>
      <dgm:t>
        <a:bodyPr/>
        <a:lstStyle/>
        <a:p>
          <a:endParaRPr lang="en-US"/>
        </a:p>
      </dgm:t>
    </dgm:pt>
    <dgm:pt modelId="{11B29217-5B7B-4278-A082-4D0B77BD6365}" type="sibTrans" cxnId="{E413D19D-F0BD-4AA9-B895-960D7BFEAD0D}">
      <dgm:prSet/>
      <dgm:spPr/>
      <dgm:t>
        <a:bodyPr/>
        <a:lstStyle/>
        <a:p>
          <a:endParaRPr lang="en-US"/>
        </a:p>
      </dgm:t>
    </dgm:pt>
    <dgm:pt modelId="{54E04457-1071-4D40-8724-6BD72C9E8E99}">
      <dgm:prSet phldrT="[Text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dirty="0"/>
            <a:t>Adam: Adaptive Momentum Estimator </a:t>
          </a:r>
        </a:p>
      </dgm:t>
    </dgm:pt>
    <dgm:pt modelId="{66BC80C7-C2D7-4160-A7C8-81E452D72D39}" type="parTrans" cxnId="{D275A5CE-78C0-4B46-8D60-084AF6F49678}">
      <dgm:prSet/>
      <dgm:spPr/>
      <dgm:t>
        <a:bodyPr/>
        <a:lstStyle/>
        <a:p>
          <a:endParaRPr lang="en-US"/>
        </a:p>
      </dgm:t>
    </dgm:pt>
    <dgm:pt modelId="{D1CE449C-4589-4D6F-9DD6-7A93F81440DD}" type="sibTrans" cxnId="{D275A5CE-78C0-4B46-8D60-084AF6F49678}">
      <dgm:prSet/>
      <dgm:spPr/>
      <dgm:t>
        <a:bodyPr/>
        <a:lstStyle/>
        <a:p>
          <a:endParaRPr lang="en-US"/>
        </a:p>
      </dgm:t>
    </dgm:pt>
    <dgm:pt modelId="{12A2F234-6A5C-410E-87B2-5FFAF42B5FCF}">
      <dgm:prSet phldrT="[Text]"/>
      <dgm:spPr/>
      <dgm:t>
        <a:bodyPr/>
        <a:lstStyle/>
        <a:p>
          <a:r>
            <a:rPr lang="en-US" dirty="0"/>
            <a:t>Momentum (smoothing) + RMS Prop (Learning Rate)</a:t>
          </a:r>
        </a:p>
      </dgm:t>
    </dgm:pt>
    <dgm:pt modelId="{D6ACF9D5-5723-4A49-BEC6-5D31BD9C8FF5}" type="parTrans" cxnId="{7532810B-04C1-4C7F-9AD1-98637461CCD8}">
      <dgm:prSet/>
      <dgm:spPr/>
      <dgm:t>
        <a:bodyPr/>
        <a:lstStyle/>
        <a:p>
          <a:endParaRPr lang="en-US"/>
        </a:p>
      </dgm:t>
    </dgm:pt>
    <dgm:pt modelId="{3A5EF3F4-02AB-4EE0-996F-935FB15B4287}" type="sibTrans" cxnId="{7532810B-04C1-4C7F-9AD1-98637461CCD8}">
      <dgm:prSet/>
      <dgm:spPr/>
      <dgm:t>
        <a:bodyPr/>
        <a:lstStyle/>
        <a:p>
          <a:endParaRPr lang="en-US"/>
        </a:p>
      </dgm:t>
    </dgm:pt>
    <dgm:pt modelId="{0352FE74-B2BC-4271-9E4A-BE356B0B31B4}">
      <dgm:prSet phldrT="[Text]"/>
      <dgm:spPr/>
      <dgm:t>
        <a:bodyPr/>
        <a:lstStyle/>
        <a:p>
          <a:r>
            <a:rPr lang="en-US" dirty="0"/>
            <a:t>Adjust learning rate to overcome the problem of diminishing gradient by adjusting the denominate of adaptive Gradient descent.</a:t>
          </a:r>
        </a:p>
      </dgm:t>
    </dgm:pt>
    <dgm:pt modelId="{C4001FDB-B230-40A9-80C5-CAE920031B6B}" type="parTrans" cxnId="{B1AEB220-8BFF-4790-BD59-B42E9C16A773}">
      <dgm:prSet/>
      <dgm:spPr/>
      <dgm:t>
        <a:bodyPr/>
        <a:lstStyle/>
        <a:p>
          <a:endParaRPr lang="en-US"/>
        </a:p>
      </dgm:t>
    </dgm:pt>
    <dgm:pt modelId="{00753641-04DC-4AF1-BD97-394DB3EE3EAD}" type="sibTrans" cxnId="{B1AEB220-8BFF-4790-BD59-B42E9C16A773}">
      <dgm:prSet/>
      <dgm:spPr/>
      <dgm:t>
        <a:bodyPr/>
        <a:lstStyle/>
        <a:p>
          <a:endParaRPr lang="en-US"/>
        </a:p>
      </dgm:t>
    </dgm:pt>
    <dgm:pt modelId="{BEE3AF2C-21B0-40FC-8C99-4FBB5D0DCD0D}">
      <dgm:prSet phldrT="[Text]"/>
      <dgm:spPr/>
      <dgm:t>
        <a:bodyPr/>
        <a:lstStyle/>
        <a:p>
          <a:r>
            <a:rPr lang="en-US" dirty="0"/>
            <a:t>RMS Prop</a:t>
          </a:r>
        </a:p>
      </dgm:t>
    </dgm:pt>
    <dgm:pt modelId="{EA71CECA-425F-4C33-9819-193A7EE359D4}" type="parTrans" cxnId="{EC6AFDB2-503D-43F0-9CA3-4BE8AD603460}">
      <dgm:prSet/>
      <dgm:spPr/>
      <dgm:t>
        <a:bodyPr/>
        <a:lstStyle/>
        <a:p>
          <a:endParaRPr lang="en-US"/>
        </a:p>
      </dgm:t>
    </dgm:pt>
    <dgm:pt modelId="{A7FCA4B6-9DD5-4F6B-96DA-D16F6D69F6E2}" type="sibTrans" cxnId="{EC6AFDB2-503D-43F0-9CA3-4BE8AD603460}">
      <dgm:prSet/>
      <dgm:spPr/>
      <dgm:t>
        <a:bodyPr/>
        <a:lstStyle/>
        <a:p>
          <a:endParaRPr lang="en-US"/>
        </a:p>
      </dgm:t>
    </dgm:pt>
    <dgm:pt modelId="{18E19D96-4606-4FF1-8FB5-4831E8EBD351}">
      <dgm:prSet phldrT="[Text]"/>
      <dgm:spPr/>
      <dgm:t>
        <a:bodyPr/>
        <a:lstStyle/>
        <a:p>
          <a:r>
            <a:rPr lang="en-US" dirty="0"/>
            <a:t>Most popular and uses mini batch iteration</a:t>
          </a:r>
        </a:p>
      </dgm:t>
    </dgm:pt>
    <dgm:pt modelId="{5F663668-872E-40AC-B2D3-485424190FCE}" type="parTrans" cxnId="{1BC41AE2-7240-404B-A143-729D0E050911}">
      <dgm:prSet/>
      <dgm:spPr/>
      <dgm:t>
        <a:bodyPr/>
        <a:lstStyle/>
        <a:p>
          <a:endParaRPr lang="en-US"/>
        </a:p>
      </dgm:t>
    </dgm:pt>
    <dgm:pt modelId="{717E1713-3959-4135-88B1-4B4BA2211D29}" type="sibTrans" cxnId="{1BC41AE2-7240-404B-A143-729D0E050911}">
      <dgm:prSet/>
      <dgm:spPr/>
      <dgm:t>
        <a:bodyPr/>
        <a:lstStyle/>
        <a:p>
          <a:endParaRPr lang="en-US"/>
        </a:p>
      </dgm:t>
    </dgm:pt>
    <dgm:pt modelId="{CE9DF819-CE97-4F94-A7D8-340DB79422BE}">
      <dgm:prSet phldrT="[Text]"/>
      <dgm:spPr/>
      <dgm:t>
        <a:bodyPr/>
        <a:lstStyle/>
        <a:p>
          <a:r>
            <a:rPr lang="en-US" dirty="0"/>
            <a:t>Use Mini Batch iteration</a:t>
          </a:r>
        </a:p>
      </dgm:t>
    </dgm:pt>
    <dgm:pt modelId="{9AFF341D-F13F-4B4E-82D9-A8238784A9FB}" type="parTrans" cxnId="{3C61A557-4BE6-4AD2-991E-A2342C3F9F49}">
      <dgm:prSet/>
      <dgm:spPr/>
      <dgm:t>
        <a:bodyPr/>
        <a:lstStyle/>
        <a:p>
          <a:endParaRPr lang="en-US"/>
        </a:p>
      </dgm:t>
    </dgm:pt>
    <dgm:pt modelId="{791AE761-392E-45B0-AC4A-E929AFA6927E}" type="sibTrans" cxnId="{3C61A557-4BE6-4AD2-991E-A2342C3F9F49}">
      <dgm:prSet/>
      <dgm:spPr/>
      <dgm:t>
        <a:bodyPr/>
        <a:lstStyle/>
        <a:p>
          <a:endParaRPr lang="en-US"/>
        </a:p>
      </dgm:t>
    </dgm:pt>
    <dgm:pt modelId="{3A6B1532-E225-45D4-879C-AC2394690645}" type="pres">
      <dgm:prSet presAssocID="{EB590C13-7F7A-4BCD-8119-2F235CB7C1AC}" presName="Name0" presStyleCnt="0">
        <dgm:presLayoutVars>
          <dgm:dir/>
          <dgm:animLvl val="lvl"/>
          <dgm:resizeHandles val="exact"/>
        </dgm:presLayoutVars>
      </dgm:prSet>
      <dgm:spPr/>
    </dgm:pt>
    <dgm:pt modelId="{77656F66-3B7B-454D-B6FE-06C1BB4C6108}" type="pres">
      <dgm:prSet presAssocID="{F8B18B05-B59E-44C3-839F-63773EC7977F}" presName="linNode" presStyleCnt="0"/>
      <dgm:spPr/>
    </dgm:pt>
    <dgm:pt modelId="{E192E1F0-777E-4D1B-BDEA-2B6B813C7C10}" type="pres">
      <dgm:prSet presAssocID="{F8B18B05-B59E-44C3-839F-63773EC7977F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982BB426-645D-466A-99A6-127EFCEED61C}" type="pres">
      <dgm:prSet presAssocID="{F8B18B05-B59E-44C3-839F-63773EC7977F}" presName="descendantText" presStyleLbl="alignAccFollowNode1" presStyleIdx="0" presStyleCnt="6">
        <dgm:presLayoutVars>
          <dgm:bulletEnabled val="1"/>
        </dgm:presLayoutVars>
      </dgm:prSet>
      <dgm:spPr/>
    </dgm:pt>
    <dgm:pt modelId="{8A81DC1A-7153-43A6-AFBC-C76F996F7FA4}" type="pres">
      <dgm:prSet presAssocID="{52610290-0BBD-45BF-B04F-58072DB5DABC}" presName="sp" presStyleCnt="0"/>
      <dgm:spPr/>
    </dgm:pt>
    <dgm:pt modelId="{876CF0EE-E494-4B15-808B-22834DA62E21}" type="pres">
      <dgm:prSet presAssocID="{851E74AE-8E0C-4E68-B11A-E7512A1E6AED}" presName="linNode" presStyleCnt="0"/>
      <dgm:spPr/>
    </dgm:pt>
    <dgm:pt modelId="{AF361E6B-5303-44E4-9EAA-1A86C0DD15D0}" type="pres">
      <dgm:prSet presAssocID="{851E74AE-8E0C-4E68-B11A-E7512A1E6AED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779A507F-8901-4CEA-A223-E6BF2B217D62}" type="pres">
      <dgm:prSet presAssocID="{851E74AE-8E0C-4E68-B11A-E7512A1E6AED}" presName="descendantText" presStyleLbl="alignAccFollowNode1" presStyleIdx="1" presStyleCnt="6">
        <dgm:presLayoutVars>
          <dgm:bulletEnabled val="1"/>
        </dgm:presLayoutVars>
      </dgm:prSet>
      <dgm:spPr/>
    </dgm:pt>
    <dgm:pt modelId="{D2C0BEB0-1EBA-4C9C-9BD3-48D926071EAF}" type="pres">
      <dgm:prSet presAssocID="{E0F6EBFB-4986-40EC-9185-AB05B8C23A15}" presName="sp" presStyleCnt="0"/>
      <dgm:spPr/>
    </dgm:pt>
    <dgm:pt modelId="{49E31281-5DBF-4960-B980-1FD385216AA3}" type="pres">
      <dgm:prSet presAssocID="{14267834-F3F9-4496-AA57-3B82C4AB9FB1}" presName="linNode" presStyleCnt="0"/>
      <dgm:spPr/>
    </dgm:pt>
    <dgm:pt modelId="{49160B66-AB7F-4BEF-A4A3-5C282C6EF1E7}" type="pres">
      <dgm:prSet presAssocID="{14267834-F3F9-4496-AA57-3B82C4AB9FB1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7F39BFF4-25F4-4135-A6AD-5B3826454689}" type="pres">
      <dgm:prSet presAssocID="{14267834-F3F9-4496-AA57-3B82C4AB9FB1}" presName="descendantText" presStyleLbl="alignAccFollowNode1" presStyleIdx="2" presStyleCnt="6">
        <dgm:presLayoutVars>
          <dgm:bulletEnabled val="1"/>
        </dgm:presLayoutVars>
      </dgm:prSet>
      <dgm:spPr/>
    </dgm:pt>
    <dgm:pt modelId="{C8863DBB-D059-40FF-9F8A-68F859C7112D}" type="pres">
      <dgm:prSet presAssocID="{3658B6C0-A528-43F0-BAB2-C6C38DE55549}" presName="sp" presStyleCnt="0"/>
      <dgm:spPr/>
    </dgm:pt>
    <dgm:pt modelId="{4F041B3D-CF5F-4DFF-A3BB-1E9D2EE72CAB}" type="pres">
      <dgm:prSet presAssocID="{2536207C-7884-4CCC-850A-FB16A323842E}" presName="linNode" presStyleCnt="0"/>
      <dgm:spPr/>
    </dgm:pt>
    <dgm:pt modelId="{0E50CAD9-576F-4BE3-85C7-D02178ABBDD9}" type="pres">
      <dgm:prSet presAssocID="{2536207C-7884-4CCC-850A-FB16A323842E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69FADAED-F27E-4BAC-92DA-CC633B6A5BB9}" type="pres">
      <dgm:prSet presAssocID="{2536207C-7884-4CCC-850A-FB16A323842E}" presName="descendantText" presStyleLbl="alignAccFollowNode1" presStyleIdx="3" presStyleCnt="6" custLinFactNeighborX="-137" custLinFactNeighborY="-777">
        <dgm:presLayoutVars>
          <dgm:bulletEnabled val="1"/>
        </dgm:presLayoutVars>
      </dgm:prSet>
      <dgm:spPr/>
    </dgm:pt>
    <dgm:pt modelId="{CAE0664C-82B8-4BBB-BC7F-0671C3F4545F}" type="pres">
      <dgm:prSet presAssocID="{2D800CEE-10EF-4758-8B09-F475E5FE2894}" presName="sp" presStyleCnt="0"/>
      <dgm:spPr/>
    </dgm:pt>
    <dgm:pt modelId="{6F093AB8-5ABE-483A-9D6F-BA25C7DD560A}" type="pres">
      <dgm:prSet presAssocID="{BEE3AF2C-21B0-40FC-8C99-4FBB5D0DCD0D}" presName="linNode" presStyleCnt="0"/>
      <dgm:spPr/>
    </dgm:pt>
    <dgm:pt modelId="{067DBE09-488A-4F6D-A5D2-97EE08B472FF}" type="pres">
      <dgm:prSet presAssocID="{BEE3AF2C-21B0-40FC-8C99-4FBB5D0DCD0D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5D8F0CB0-FF43-4E0A-A14D-36AF0E33F8EA}" type="pres">
      <dgm:prSet presAssocID="{BEE3AF2C-21B0-40FC-8C99-4FBB5D0DCD0D}" presName="descendantText" presStyleLbl="alignAccFollowNode1" presStyleIdx="4" presStyleCnt="6">
        <dgm:presLayoutVars>
          <dgm:bulletEnabled val="1"/>
        </dgm:presLayoutVars>
      </dgm:prSet>
      <dgm:spPr/>
    </dgm:pt>
    <dgm:pt modelId="{60200DA3-964A-4C0B-8510-5CEE78E75EF2}" type="pres">
      <dgm:prSet presAssocID="{A7FCA4B6-9DD5-4F6B-96DA-D16F6D69F6E2}" presName="sp" presStyleCnt="0"/>
      <dgm:spPr/>
    </dgm:pt>
    <dgm:pt modelId="{F1DA3D94-8816-4A44-B4E9-F15B62D5FB6B}" type="pres">
      <dgm:prSet presAssocID="{54E04457-1071-4D40-8724-6BD72C9E8E99}" presName="linNode" presStyleCnt="0"/>
      <dgm:spPr/>
    </dgm:pt>
    <dgm:pt modelId="{FC2B32A5-D19E-4CB4-B737-3AC0D118823C}" type="pres">
      <dgm:prSet presAssocID="{54E04457-1071-4D40-8724-6BD72C9E8E99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2727738C-E3D5-44C2-B228-1C5119F5F7F2}" type="pres">
      <dgm:prSet presAssocID="{54E04457-1071-4D40-8724-6BD72C9E8E99}" presName="descendantText" presStyleLbl="alignAccFollowNode1" presStyleIdx="5" presStyleCnt="6">
        <dgm:presLayoutVars>
          <dgm:bulletEnabled val="1"/>
        </dgm:presLayoutVars>
      </dgm:prSet>
      <dgm:spPr/>
    </dgm:pt>
  </dgm:ptLst>
  <dgm:cxnLst>
    <dgm:cxn modelId="{7532810B-04C1-4C7F-9AD1-98637461CCD8}" srcId="{54E04457-1071-4D40-8724-6BD72C9E8E99}" destId="{12A2F234-6A5C-410E-87B2-5FFAF42B5FCF}" srcOrd="0" destOrd="0" parTransId="{D6ACF9D5-5723-4A49-BEC6-5D31BD9C8FF5}" sibTransId="{3A5EF3F4-02AB-4EE0-996F-935FB15B4287}"/>
    <dgm:cxn modelId="{24442A0D-A006-49DC-BCA0-FCFE1B7D1B81}" type="presOf" srcId="{DC40E478-DF8E-4451-915E-09AD5A177CBB}" destId="{982BB426-645D-466A-99A6-127EFCEED61C}" srcOrd="0" destOrd="1" presId="urn:microsoft.com/office/officeart/2005/8/layout/vList5"/>
    <dgm:cxn modelId="{DF20AE12-BC67-4DF1-A378-4993BCA27E9F}" type="presOf" srcId="{F59C3EC0-5EE8-464B-881D-AED00B52DD5F}" destId="{7F39BFF4-25F4-4135-A6AD-5B3826454689}" srcOrd="0" destOrd="0" presId="urn:microsoft.com/office/officeart/2005/8/layout/vList5"/>
    <dgm:cxn modelId="{BB168A13-1EEA-451D-B148-F41961AA66DD}" srcId="{F8B18B05-B59E-44C3-839F-63773EC7977F}" destId="{8F0E1B01-ADAF-4A09-A2C6-89CC9D611D54}" srcOrd="2" destOrd="0" parTransId="{D4A988F4-9648-49B1-BC24-4F8AA7FDF95F}" sibTransId="{22F14E79-7AFC-4D17-8203-40FABF87C42B}"/>
    <dgm:cxn modelId="{B1AEB220-8BFF-4790-BD59-B42E9C16A773}" srcId="{BEE3AF2C-21B0-40FC-8C99-4FBB5D0DCD0D}" destId="{0352FE74-B2BC-4271-9E4A-BE356B0B31B4}" srcOrd="0" destOrd="0" parTransId="{C4001FDB-B230-40A9-80C5-CAE920031B6B}" sibTransId="{00753641-04DC-4AF1-BD97-394DB3EE3EAD}"/>
    <dgm:cxn modelId="{9C7B6B32-2469-4792-B6A1-83C77D3ADB5B}" srcId="{EB590C13-7F7A-4BCD-8119-2F235CB7C1AC}" destId="{14267834-F3F9-4496-AA57-3B82C4AB9FB1}" srcOrd="2" destOrd="0" parTransId="{74F76D38-D850-4019-9436-1806C0909D70}" sibTransId="{3658B6C0-A528-43F0-BAB2-C6C38DE55549}"/>
    <dgm:cxn modelId="{E0B30E33-4551-4FBF-9C14-B2F5A829428A}" srcId="{14267834-F3F9-4496-AA57-3B82C4AB9FB1}" destId="{F59C3EC0-5EE8-464B-881D-AED00B52DD5F}" srcOrd="0" destOrd="0" parTransId="{7AB10649-3E3C-4C14-9399-1A0231FD5B75}" sibTransId="{86BF5E39-12E2-43A5-8CCD-E05060F770EA}"/>
    <dgm:cxn modelId="{CE56BD34-2AFB-4491-9534-1B27E1C34BD1}" srcId="{2536207C-7884-4CCC-850A-FB16A323842E}" destId="{6C0FA5C2-111D-4D88-AE61-95628824F421}" srcOrd="0" destOrd="0" parTransId="{3E386F14-92EA-4B66-B9A2-1B6438FABE6F}" sibTransId="{68F054D8-E842-4E64-98A7-951A8E829F47}"/>
    <dgm:cxn modelId="{CBB9A53B-CA5A-46D0-A701-F52E657592A2}" type="presOf" srcId="{2536207C-7884-4CCC-850A-FB16A323842E}" destId="{0E50CAD9-576F-4BE3-85C7-D02178ABBDD9}" srcOrd="0" destOrd="0" presId="urn:microsoft.com/office/officeart/2005/8/layout/vList5"/>
    <dgm:cxn modelId="{584A3A3D-F0DC-4969-B1EF-3B8B8993A4CB}" srcId="{14267834-F3F9-4496-AA57-3B82C4AB9FB1}" destId="{5E333E4D-6E3E-4A96-AE35-8B4CD696C684}" srcOrd="2" destOrd="0" parTransId="{7F48E0C9-3942-4D61-82F4-FE2E06C8C439}" sibTransId="{B680ED3F-ACE1-481B-914F-F21F1D60557C}"/>
    <dgm:cxn modelId="{A8779E5B-6F62-4705-8C34-D21BF02DB752}" type="presOf" srcId="{6C0FA5C2-111D-4D88-AE61-95628824F421}" destId="{69FADAED-F27E-4BAC-92DA-CC633B6A5BB9}" srcOrd="0" destOrd="0" presId="urn:microsoft.com/office/officeart/2005/8/layout/vList5"/>
    <dgm:cxn modelId="{A7090561-BF2B-4DEC-AA36-DF23721ED929}" srcId="{EB590C13-7F7A-4BCD-8119-2F235CB7C1AC}" destId="{2536207C-7884-4CCC-850A-FB16A323842E}" srcOrd="3" destOrd="0" parTransId="{FE8402ED-91D3-486F-A70B-748C250B5879}" sibTransId="{2D800CEE-10EF-4758-8B09-F475E5FE2894}"/>
    <dgm:cxn modelId="{BDB91D42-38F4-4851-B492-DECAA0E06E28}" srcId="{851E74AE-8E0C-4E68-B11A-E7512A1E6AED}" destId="{D49D4E25-40C1-43F0-A20F-8018C4E1DD2A}" srcOrd="2" destOrd="0" parTransId="{4747CEF1-04B8-4C5E-B464-3ACBF05F9EB0}" sibTransId="{61265AA3-45BE-4288-B8A4-2EA328951270}"/>
    <dgm:cxn modelId="{08D20D63-EAB3-4D5E-8AE1-E64DB8DDB84B}" srcId="{14267834-F3F9-4496-AA57-3B82C4AB9FB1}" destId="{89A65147-CCAC-4F79-AC6D-3417280D5BE7}" srcOrd="1" destOrd="0" parTransId="{82D9E949-B587-40F7-865A-BE8851244D1A}" sibTransId="{A535D91B-50A0-486E-8514-28C2AB42405A}"/>
    <dgm:cxn modelId="{4FF9B16C-5442-4955-8A74-914EEBDD272F}" type="presOf" srcId="{D49D4E25-40C1-43F0-A20F-8018C4E1DD2A}" destId="{779A507F-8901-4CEA-A223-E6BF2B217D62}" srcOrd="0" destOrd="2" presId="urn:microsoft.com/office/officeart/2005/8/layout/vList5"/>
    <dgm:cxn modelId="{752D036E-39CF-4064-8318-A082E2CC8A81}" type="presOf" srcId="{8F0E1B01-ADAF-4A09-A2C6-89CC9D611D54}" destId="{982BB426-645D-466A-99A6-127EFCEED61C}" srcOrd="0" destOrd="2" presId="urn:microsoft.com/office/officeart/2005/8/layout/vList5"/>
    <dgm:cxn modelId="{A25D3A4E-FDB1-4E49-9626-2E70191AF74D}" srcId="{EB590C13-7F7A-4BCD-8119-2F235CB7C1AC}" destId="{851E74AE-8E0C-4E68-B11A-E7512A1E6AED}" srcOrd="1" destOrd="0" parTransId="{CDBA5D4A-8BCB-485D-A140-4498C7B9FF31}" sibTransId="{E0F6EBFB-4986-40EC-9185-AB05B8C23A15}"/>
    <dgm:cxn modelId="{39896471-62C4-4A7C-AF8E-7B5589BE8727}" type="presOf" srcId="{89A65147-CCAC-4F79-AC6D-3417280D5BE7}" destId="{7F39BFF4-25F4-4135-A6AD-5B3826454689}" srcOrd="0" destOrd="1" presId="urn:microsoft.com/office/officeart/2005/8/layout/vList5"/>
    <dgm:cxn modelId="{D53AF771-1801-40CF-9F96-081E0536C3CD}" srcId="{F8B18B05-B59E-44C3-839F-63773EC7977F}" destId="{DC40E478-DF8E-4451-915E-09AD5A177CBB}" srcOrd="1" destOrd="0" parTransId="{7D7DE418-65F9-44AF-931E-CA0BEAA6CCAE}" sibTransId="{9E09556D-0D0F-4265-900A-E77A0BCDE1DA}"/>
    <dgm:cxn modelId="{12A61174-896D-42D8-998A-9689C35BAB62}" type="presOf" srcId="{851E74AE-8E0C-4E68-B11A-E7512A1E6AED}" destId="{AF361E6B-5303-44E4-9EAA-1A86C0DD15D0}" srcOrd="0" destOrd="0" presId="urn:microsoft.com/office/officeart/2005/8/layout/vList5"/>
    <dgm:cxn modelId="{89BD7874-DF9A-480E-9862-79948FA2F2E8}" type="presOf" srcId="{54E04457-1071-4D40-8724-6BD72C9E8E99}" destId="{FC2B32A5-D19E-4CB4-B737-3AC0D118823C}" srcOrd="0" destOrd="0" presId="urn:microsoft.com/office/officeart/2005/8/layout/vList5"/>
    <dgm:cxn modelId="{28142257-6A20-44B8-945B-38BE3AE2BDDA}" type="presOf" srcId="{5E333E4D-6E3E-4A96-AE35-8B4CD696C684}" destId="{7F39BFF4-25F4-4135-A6AD-5B3826454689}" srcOrd="0" destOrd="2" presId="urn:microsoft.com/office/officeart/2005/8/layout/vList5"/>
    <dgm:cxn modelId="{3C61A557-4BE6-4AD2-991E-A2342C3F9F49}" srcId="{BEE3AF2C-21B0-40FC-8C99-4FBB5D0DCD0D}" destId="{CE9DF819-CE97-4F94-A7D8-340DB79422BE}" srcOrd="1" destOrd="0" parTransId="{9AFF341D-F13F-4B4E-82D9-A8238784A9FB}" sibTransId="{791AE761-392E-45B0-AC4A-E929AFA6927E}"/>
    <dgm:cxn modelId="{DA9BE077-A500-4B01-AB7C-325562EE06C8}" srcId="{F8B18B05-B59E-44C3-839F-63773EC7977F}" destId="{31DF5381-D183-43C3-A769-07E725BA65BE}" srcOrd="0" destOrd="0" parTransId="{5BBAB1DA-83C8-401B-B601-9E517F47CE46}" sibTransId="{C9C32186-B891-4D57-908C-77744DADA5D3}"/>
    <dgm:cxn modelId="{3628BF97-656C-4EBC-92E3-1F25724D2E3F}" type="presOf" srcId="{0352FE74-B2BC-4271-9E4A-BE356B0B31B4}" destId="{5D8F0CB0-FF43-4E0A-A14D-36AF0E33F8EA}" srcOrd="0" destOrd="0" presId="urn:microsoft.com/office/officeart/2005/8/layout/vList5"/>
    <dgm:cxn modelId="{E413D19D-F0BD-4AA9-B895-960D7BFEAD0D}" srcId="{2536207C-7884-4CCC-850A-FB16A323842E}" destId="{936559CB-FA61-4274-ABF8-2E55CAC05026}" srcOrd="1" destOrd="0" parTransId="{990CF5AD-C0F9-4B68-9F70-D3FFB66002A3}" sibTransId="{11B29217-5B7B-4278-A082-4D0B77BD6365}"/>
    <dgm:cxn modelId="{486DEA9D-BC75-4921-81D6-05627368971C}" type="presOf" srcId="{14267834-F3F9-4496-AA57-3B82C4AB9FB1}" destId="{49160B66-AB7F-4BEF-A4A3-5C282C6EF1E7}" srcOrd="0" destOrd="0" presId="urn:microsoft.com/office/officeart/2005/8/layout/vList5"/>
    <dgm:cxn modelId="{8B5AB4A5-4AF3-499C-A33E-C6B9A2682479}" type="presOf" srcId="{18E19D96-4606-4FF1-8FB5-4831E8EBD351}" destId="{2727738C-E3D5-44C2-B228-1C5119F5F7F2}" srcOrd="0" destOrd="1" presId="urn:microsoft.com/office/officeart/2005/8/layout/vList5"/>
    <dgm:cxn modelId="{EC6AFDB2-503D-43F0-9CA3-4BE8AD603460}" srcId="{EB590C13-7F7A-4BCD-8119-2F235CB7C1AC}" destId="{BEE3AF2C-21B0-40FC-8C99-4FBB5D0DCD0D}" srcOrd="4" destOrd="0" parTransId="{EA71CECA-425F-4C33-9819-193A7EE359D4}" sibTransId="{A7FCA4B6-9DD5-4F6B-96DA-D16F6D69F6E2}"/>
    <dgm:cxn modelId="{641B0EB9-92BB-4141-B481-66C0179F557E}" type="presOf" srcId="{CE9DF819-CE97-4F94-A7D8-340DB79422BE}" destId="{5D8F0CB0-FF43-4E0A-A14D-36AF0E33F8EA}" srcOrd="0" destOrd="1" presId="urn:microsoft.com/office/officeart/2005/8/layout/vList5"/>
    <dgm:cxn modelId="{3491F5C7-1806-46CE-967C-F9B3F3ED872D}" type="presOf" srcId="{BEE3AF2C-21B0-40FC-8C99-4FBB5D0DCD0D}" destId="{067DBE09-488A-4F6D-A5D2-97EE08B472FF}" srcOrd="0" destOrd="0" presId="urn:microsoft.com/office/officeart/2005/8/layout/vList5"/>
    <dgm:cxn modelId="{956AEEC8-A004-493F-B673-F90BFCBF9726}" type="presOf" srcId="{EA2FDFDF-6B75-40CE-8F40-BA02CFA77349}" destId="{779A507F-8901-4CEA-A223-E6BF2B217D62}" srcOrd="0" destOrd="0" presId="urn:microsoft.com/office/officeart/2005/8/layout/vList5"/>
    <dgm:cxn modelId="{878F35CB-0E6C-47B4-9484-6848B8477615}" srcId="{851E74AE-8E0C-4E68-B11A-E7512A1E6AED}" destId="{EA2FDFDF-6B75-40CE-8F40-BA02CFA77349}" srcOrd="0" destOrd="0" parTransId="{9A0F20F7-7CE6-4FC6-9D78-986FFBEA55BD}" sibTransId="{BE55D977-01F0-4E42-A7FA-9669649AE6D2}"/>
    <dgm:cxn modelId="{D275A5CE-78C0-4B46-8D60-084AF6F49678}" srcId="{EB590C13-7F7A-4BCD-8119-2F235CB7C1AC}" destId="{54E04457-1071-4D40-8724-6BD72C9E8E99}" srcOrd="5" destOrd="0" parTransId="{66BC80C7-C2D7-4160-A7C8-81E452D72D39}" sibTransId="{D1CE449C-4589-4D6F-9DD6-7A93F81440DD}"/>
    <dgm:cxn modelId="{E4B42BD1-4980-41E3-9DC0-FCB61C5592D7}" type="presOf" srcId="{966834FC-D649-4C84-81F1-038CD77230FC}" destId="{779A507F-8901-4CEA-A223-E6BF2B217D62}" srcOrd="0" destOrd="1" presId="urn:microsoft.com/office/officeart/2005/8/layout/vList5"/>
    <dgm:cxn modelId="{989BFCDD-F561-4211-A3DC-E1822BB99B67}" type="presOf" srcId="{EB590C13-7F7A-4BCD-8119-2F235CB7C1AC}" destId="{3A6B1532-E225-45D4-879C-AC2394690645}" srcOrd="0" destOrd="0" presId="urn:microsoft.com/office/officeart/2005/8/layout/vList5"/>
    <dgm:cxn modelId="{1BC41AE2-7240-404B-A143-729D0E050911}" srcId="{54E04457-1071-4D40-8724-6BD72C9E8E99}" destId="{18E19D96-4606-4FF1-8FB5-4831E8EBD351}" srcOrd="1" destOrd="0" parTransId="{5F663668-872E-40AC-B2D3-485424190FCE}" sibTransId="{717E1713-3959-4135-88B1-4B4BA2211D29}"/>
    <dgm:cxn modelId="{944358F2-08E3-4BBD-ABC1-DCC77698D013}" type="presOf" srcId="{12A2F234-6A5C-410E-87B2-5FFAF42B5FCF}" destId="{2727738C-E3D5-44C2-B228-1C5119F5F7F2}" srcOrd="0" destOrd="0" presId="urn:microsoft.com/office/officeart/2005/8/layout/vList5"/>
    <dgm:cxn modelId="{E608A9F4-125F-49F5-A211-866E762596F6}" type="presOf" srcId="{936559CB-FA61-4274-ABF8-2E55CAC05026}" destId="{69FADAED-F27E-4BAC-92DA-CC633B6A5BB9}" srcOrd="0" destOrd="1" presId="urn:microsoft.com/office/officeart/2005/8/layout/vList5"/>
    <dgm:cxn modelId="{664BC3F7-2774-4E60-8C4B-C89A68AF741E}" type="presOf" srcId="{31DF5381-D183-43C3-A769-07E725BA65BE}" destId="{982BB426-645D-466A-99A6-127EFCEED61C}" srcOrd="0" destOrd="0" presId="urn:microsoft.com/office/officeart/2005/8/layout/vList5"/>
    <dgm:cxn modelId="{702518FA-77AB-4CFF-8735-94E269F945C4}" srcId="{EB590C13-7F7A-4BCD-8119-2F235CB7C1AC}" destId="{F8B18B05-B59E-44C3-839F-63773EC7977F}" srcOrd="0" destOrd="0" parTransId="{1C740A6E-03D0-440D-9757-D62DFECA428D}" sibTransId="{52610290-0BBD-45BF-B04F-58072DB5DABC}"/>
    <dgm:cxn modelId="{C93EBDFD-437B-4488-B16B-24FA7886178C}" type="presOf" srcId="{F8B18B05-B59E-44C3-839F-63773EC7977F}" destId="{E192E1F0-777E-4D1B-BDEA-2B6B813C7C10}" srcOrd="0" destOrd="0" presId="urn:microsoft.com/office/officeart/2005/8/layout/vList5"/>
    <dgm:cxn modelId="{452C44FF-AC8D-4313-B998-FC500521482A}" srcId="{851E74AE-8E0C-4E68-B11A-E7512A1E6AED}" destId="{966834FC-D649-4C84-81F1-038CD77230FC}" srcOrd="1" destOrd="0" parTransId="{34A89558-C05B-4645-B420-BDD86D0917B9}" sibTransId="{054C278D-CEE2-4C16-A6BF-CB610D29E354}"/>
    <dgm:cxn modelId="{D6597A6A-DB67-4ADE-B559-B407D1838001}" type="presParOf" srcId="{3A6B1532-E225-45D4-879C-AC2394690645}" destId="{77656F66-3B7B-454D-B6FE-06C1BB4C6108}" srcOrd="0" destOrd="0" presId="urn:microsoft.com/office/officeart/2005/8/layout/vList5"/>
    <dgm:cxn modelId="{62AD3B5F-53EF-4D45-937D-80199F34BDA0}" type="presParOf" srcId="{77656F66-3B7B-454D-B6FE-06C1BB4C6108}" destId="{E192E1F0-777E-4D1B-BDEA-2B6B813C7C10}" srcOrd="0" destOrd="0" presId="urn:microsoft.com/office/officeart/2005/8/layout/vList5"/>
    <dgm:cxn modelId="{291DBEC9-6B23-4299-BCD6-81B247627387}" type="presParOf" srcId="{77656F66-3B7B-454D-B6FE-06C1BB4C6108}" destId="{982BB426-645D-466A-99A6-127EFCEED61C}" srcOrd="1" destOrd="0" presId="urn:microsoft.com/office/officeart/2005/8/layout/vList5"/>
    <dgm:cxn modelId="{523B301E-B4D4-45D3-8808-4BDB1F7E70DD}" type="presParOf" srcId="{3A6B1532-E225-45D4-879C-AC2394690645}" destId="{8A81DC1A-7153-43A6-AFBC-C76F996F7FA4}" srcOrd="1" destOrd="0" presId="urn:microsoft.com/office/officeart/2005/8/layout/vList5"/>
    <dgm:cxn modelId="{54B052D2-837B-4180-A9C5-48D0D6161101}" type="presParOf" srcId="{3A6B1532-E225-45D4-879C-AC2394690645}" destId="{876CF0EE-E494-4B15-808B-22834DA62E21}" srcOrd="2" destOrd="0" presId="urn:microsoft.com/office/officeart/2005/8/layout/vList5"/>
    <dgm:cxn modelId="{6E8AD4B8-489A-45D3-8FB2-2EA423406570}" type="presParOf" srcId="{876CF0EE-E494-4B15-808B-22834DA62E21}" destId="{AF361E6B-5303-44E4-9EAA-1A86C0DD15D0}" srcOrd="0" destOrd="0" presId="urn:microsoft.com/office/officeart/2005/8/layout/vList5"/>
    <dgm:cxn modelId="{7978B845-685A-4DA4-BB28-C2B12E022BFD}" type="presParOf" srcId="{876CF0EE-E494-4B15-808B-22834DA62E21}" destId="{779A507F-8901-4CEA-A223-E6BF2B217D62}" srcOrd="1" destOrd="0" presId="urn:microsoft.com/office/officeart/2005/8/layout/vList5"/>
    <dgm:cxn modelId="{94A4AF89-8268-4E8C-B690-FA19D9898E54}" type="presParOf" srcId="{3A6B1532-E225-45D4-879C-AC2394690645}" destId="{D2C0BEB0-1EBA-4C9C-9BD3-48D926071EAF}" srcOrd="3" destOrd="0" presId="urn:microsoft.com/office/officeart/2005/8/layout/vList5"/>
    <dgm:cxn modelId="{3190EB1C-E4D5-4D80-9ABE-A116D9CEFA26}" type="presParOf" srcId="{3A6B1532-E225-45D4-879C-AC2394690645}" destId="{49E31281-5DBF-4960-B980-1FD385216AA3}" srcOrd="4" destOrd="0" presId="urn:microsoft.com/office/officeart/2005/8/layout/vList5"/>
    <dgm:cxn modelId="{D06D33AC-4916-44A4-B969-E935FD58BD6B}" type="presParOf" srcId="{49E31281-5DBF-4960-B980-1FD385216AA3}" destId="{49160B66-AB7F-4BEF-A4A3-5C282C6EF1E7}" srcOrd="0" destOrd="0" presId="urn:microsoft.com/office/officeart/2005/8/layout/vList5"/>
    <dgm:cxn modelId="{31E68CA6-1587-46EF-A8E4-40716A3C7511}" type="presParOf" srcId="{49E31281-5DBF-4960-B980-1FD385216AA3}" destId="{7F39BFF4-25F4-4135-A6AD-5B3826454689}" srcOrd="1" destOrd="0" presId="urn:microsoft.com/office/officeart/2005/8/layout/vList5"/>
    <dgm:cxn modelId="{9490AC0E-2B3D-4D78-8731-4DEA215DBB86}" type="presParOf" srcId="{3A6B1532-E225-45D4-879C-AC2394690645}" destId="{C8863DBB-D059-40FF-9F8A-68F859C7112D}" srcOrd="5" destOrd="0" presId="urn:microsoft.com/office/officeart/2005/8/layout/vList5"/>
    <dgm:cxn modelId="{58F435DF-D04E-4323-B1A1-EF7DCDC2D2E8}" type="presParOf" srcId="{3A6B1532-E225-45D4-879C-AC2394690645}" destId="{4F041B3D-CF5F-4DFF-A3BB-1E9D2EE72CAB}" srcOrd="6" destOrd="0" presId="urn:microsoft.com/office/officeart/2005/8/layout/vList5"/>
    <dgm:cxn modelId="{772E215A-DB65-4E11-BA04-14C74FF06ADA}" type="presParOf" srcId="{4F041B3D-CF5F-4DFF-A3BB-1E9D2EE72CAB}" destId="{0E50CAD9-576F-4BE3-85C7-D02178ABBDD9}" srcOrd="0" destOrd="0" presId="urn:microsoft.com/office/officeart/2005/8/layout/vList5"/>
    <dgm:cxn modelId="{F83D2D70-AAFE-478D-9C1F-48702C8FF493}" type="presParOf" srcId="{4F041B3D-CF5F-4DFF-A3BB-1E9D2EE72CAB}" destId="{69FADAED-F27E-4BAC-92DA-CC633B6A5BB9}" srcOrd="1" destOrd="0" presId="urn:microsoft.com/office/officeart/2005/8/layout/vList5"/>
    <dgm:cxn modelId="{90F4E5FF-6142-4350-92EE-46B11AB5B03E}" type="presParOf" srcId="{3A6B1532-E225-45D4-879C-AC2394690645}" destId="{CAE0664C-82B8-4BBB-BC7F-0671C3F4545F}" srcOrd="7" destOrd="0" presId="urn:microsoft.com/office/officeart/2005/8/layout/vList5"/>
    <dgm:cxn modelId="{8B912579-8376-4D3F-9E0F-1F62D520321B}" type="presParOf" srcId="{3A6B1532-E225-45D4-879C-AC2394690645}" destId="{6F093AB8-5ABE-483A-9D6F-BA25C7DD560A}" srcOrd="8" destOrd="0" presId="urn:microsoft.com/office/officeart/2005/8/layout/vList5"/>
    <dgm:cxn modelId="{93725AEA-A912-4DAD-B4D0-7EF215C6C32C}" type="presParOf" srcId="{6F093AB8-5ABE-483A-9D6F-BA25C7DD560A}" destId="{067DBE09-488A-4F6D-A5D2-97EE08B472FF}" srcOrd="0" destOrd="0" presId="urn:microsoft.com/office/officeart/2005/8/layout/vList5"/>
    <dgm:cxn modelId="{F174781B-25C0-44BD-91BA-20E4B1D2A6A1}" type="presParOf" srcId="{6F093AB8-5ABE-483A-9D6F-BA25C7DD560A}" destId="{5D8F0CB0-FF43-4E0A-A14D-36AF0E33F8EA}" srcOrd="1" destOrd="0" presId="urn:microsoft.com/office/officeart/2005/8/layout/vList5"/>
    <dgm:cxn modelId="{F527D796-180B-49BB-8E37-C100550A5C1F}" type="presParOf" srcId="{3A6B1532-E225-45D4-879C-AC2394690645}" destId="{60200DA3-964A-4C0B-8510-5CEE78E75EF2}" srcOrd="9" destOrd="0" presId="urn:microsoft.com/office/officeart/2005/8/layout/vList5"/>
    <dgm:cxn modelId="{5A32D445-EB71-4784-BE6F-91E2EC06CA7D}" type="presParOf" srcId="{3A6B1532-E225-45D4-879C-AC2394690645}" destId="{F1DA3D94-8816-4A44-B4E9-F15B62D5FB6B}" srcOrd="10" destOrd="0" presId="urn:microsoft.com/office/officeart/2005/8/layout/vList5"/>
    <dgm:cxn modelId="{3C34EFE5-C47D-40E4-9035-3C1C65708DB1}" type="presParOf" srcId="{F1DA3D94-8816-4A44-B4E9-F15B62D5FB6B}" destId="{FC2B32A5-D19E-4CB4-B737-3AC0D118823C}" srcOrd="0" destOrd="0" presId="urn:microsoft.com/office/officeart/2005/8/layout/vList5"/>
    <dgm:cxn modelId="{3BA07D3E-CD89-47C6-8316-505BDBC0E7F0}" type="presParOf" srcId="{F1DA3D94-8816-4A44-B4E9-F15B62D5FB6B}" destId="{2727738C-E3D5-44C2-B228-1C5119F5F7F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878253-BFAE-4C68-B721-627FE12815A6}">
      <dsp:nvSpPr>
        <dsp:cNvPr id="0" name=""/>
        <dsp:cNvSpPr/>
      </dsp:nvSpPr>
      <dsp:spPr>
        <a:xfrm>
          <a:off x="-2627507" y="-405398"/>
          <a:ext cx="3136366" cy="3136366"/>
        </a:xfrm>
        <a:prstGeom prst="blockArc">
          <a:avLst>
            <a:gd name="adj1" fmla="val 18900000"/>
            <a:gd name="adj2" fmla="val 2700000"/>
            <a:gd name="adj3" fmla="val 689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CC6DF5-9D4F-4533-80AE-30F864CA4A0F}">
      <dsp:nvSpPr>
        <dsp:cNvPr id="0" name=""/>
        <dsp:cNvSpPr/>
      </dsp:nvSpPr>
      <dsp:spPr>
        <a:xfrm>
          <a:off x="223896" y="145301"/>
          <a:ext cx="4926731" cy="2907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0814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Initialize network with random weights</a:t>
          </a:r>
        </a:p>
      </dsp:txBody>
      <dsp:txXfrm>
        <a:off x="223896" y="145301"/>
        <a:ext cx="4926731" cy="290789"/>
      </dsp:txXfrm>
    </dsp:sp>
    <dsp:sp modelId="{143375B3-B31F-4FEF-8BB3-6FAB99858A3F}">
      <dsp:nvSpPr>
        <dsp:cNvPr id="0" name=""/>
        <dsp:cNvSpPr/>
      </dsp:nvSpPr>
      <dsp:spPr>
        <a:xfrm>
          <a:off x="42153" y="108952"/>
          <a:ext cx="363486" cy="363486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9000" r="-9000"/>
          </a:stretch>
        </a:blip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12CE9B-6E36-43BD-8760-0AA33FC46686}">
      <dsp:nvSpPr>
        <dsp:cNvPr id="0" name=""/>
        <dsp:cNvSpPr/>
      </dsp:nvSpPr>
      <dsp:spPr>
        <a:xfrm>
          <a:off x="432267" y="581345"/>
          <a:ext cx="4718360" cy="29078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0814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Process the input through the network (input + weight + activation function)</a:t>
          </a:r>
        </a:p>
      </dsp:txBody>
      <dsp:txXfrm>
        <a:off x="432267" y="581345"/>
        <a:ext cx="4718360" cy="290789"/>
      </dsp:txXfrm>
    </dsp:sp>
    <dsp:sp modelId="{BF2D1255-FAE6-4401-9301-AE93541A8FD4}">
      <dsp:nvSpPr>
        <dsp:cNvPr id="0" name=""/>
        <dsp:cNvSpPr/>
      </dsp:nvSpPr>
      <dsp:spPr>
        <a:xfrm>
          <a:off x="250524" y="544997"/>
          <a:ext cx="363486" cy="363486"/>
        </a:xfrm>
        <a:prstGeom prst="ellipse">
          <a:avLst/>
        </a:prstGeom>
        <a:blipFill rotWithShape="0">
          <a:blip xmlns:r="http://schemas.openxmlformats.org/officeDocument/2006/relationships" r:embed="rId2"/>
          <a:srcRect/>
          <a:stretch>
            <a:fillRect l="-9000" r="-9000"/>
          </a:stretch>
        </a:blip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C3CA1A-D428-41C8-89F5-91EA5D3A8A74}">
      <dsp:nvSpPr>
        <dsp:cNvPr id="0" name=""/>
        <dsp:cNvSpPr/>
      </dsp:nvSpPr>
      <dsp:spPr>
        <a:xfrm>
          <a:off x="496221" y="1017390"/>
          <a:ext cx="4654407" cy="29078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0814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Compare the output with a target output (calculate error)</a:t>
          </a:r>
        </a:p>
      </dsp:txBody>
      <dsp:txXfrm>
        <a:off x="496221" y="1017390"/>
        <a:ext cx="4654407" cy="290789"/>
      </dsp:txXfrm>
    </dsp:sp>
    <dsp:sp modelId="{5F51F76C-163D-401B-9563-C80AEA1D906B}">
      <dsp:nvSpPr>
        <dsp:cNvPr id="0" name=""/>
        <dsp:cNvSpPr/>
      </dsp:nvSpPr>
      <dsp:spPr>
        <a:xfrm>
          <a:off x="314477" y="981041"/>
          <a:ext cx="363486" cy="363486"/>
        </a:xfrm>
        <a:prstGeom prst="ellipse">
          <a:avLst/>
        </a:prstGeom>
        <a:blipFill rotWithShape="0">
          <a:blip xmlns:r="http://schemas.openxmlformats.org/officeDocument/2006/relationships" r:embed="rId3"/>
          <a:srcRect/>
          <a:stretch>
            <a:fillRect l="-9000" r="-9000"/>
          </a:stretch>
        </a:blip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68D70E-D8CB-46FA-B522-C412F8720EAD}">
      <dsp:nvSpPr>
        <dsp:cNvPr id="0" name=""/>
        <dsp:cNvSpPr/>
      </dsp:nvSpPr>
      <dsp:spPr>
        <a:xfrm>
          <a:off x="432267" y="1453434"/>
          <a:ext cx="4718360" cy="2907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0814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Adjust the weights in the layer</a:t>
          </a:r>
        </a:p>
      </dsp:txBody>
      <dsp:txXfrm>
        <a:off x="432267" y="1453434"/>
        <a:ext cx="4718360" cy="290789"/>
      </dsp:txXfrm>
    </dsp:sp>
    <dsp:sp modelId="{29D3E7B7-F4CE-45BF-8AF8-72539B9340C4}">
      <dsp:nvSpPr>
        <dsp:cNvPr id="0" name=""/>
        <dsp:cNvSpPr/>
      </dsp:nvSpPr>
      <dsp:spPr>
        <a:xfrm>
          <a:off x="250524" y="1417086"/>
          <a:ext cx="363486" cy="363486"/>
        </a:xfrm>
        <a:prstGeom prst="ellipse">
          <a:avLst/>
        </a:prstGeom>
        <a:blipFill rotWithShape="0">
          <a:blip xmlns:r="http://schemas.openxmlformats.org/officeDocument/2006/relationships" r:embed="rId4"/>
          <a:srcRect/>
          <a:stretch>
            <a:fillRect l="-9000" r="-9000"/>
          </a:stretch>
        </a:blip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2207F4-66EA-4F57-90C0-492862FB0C3D}">
      <dsp:nvSpPr>
        <dsp:cNvPr id="0" name=""/>
        <dsp:cNvSpPr/>
      </dsp:nvSpPr>
      <dsp:spPr>
        <a:xfrm>
          <a:off x="223896" y="1889479"/>
          <a:ext cx="4926731" cy="29078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0814" tIns="25400" rIns="25400" bIns="254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Repeat steps 1 through 4 to minimize error (or error stops improving)</a:t>
          </a:r>
        </a:p>
      </dsp:txBody>
      <dsp:txXfrm>
        <a:off x="223896" y="1889479"/>
        <a:ext cx="4926731" cy="290789"/>
      </dsp:txXfrm>
    </dsp:sp>
    <dsp:sp modelId="{EA0F216D-E2FE-4B52-B5C7-43D29471A5BF}">
      <dsp:nvSpPr>
        <dsp:cNvPr id="0" name=""/>
        <dsp:cNvSpPr/>
      </dsp:nvSpPr>
      <dsp:spPr>
        <a:xfrm>
          <a:off x="42153" y="1853130"/>
          <a:ext cx="363486" cy="363486"/>
        </a:xfrm>
        <a:prstGeom prst="ellipse">
          <a:avLst/>
        </a:prstGeom>
        <a:blipFill rotWithShape="0">
          <a:blip xmlns:r="http://schemas.openxmlformats.org/officeDocument/2006/relationships" r:embed="rId5"/>
          <a:srcRect/>
          <a:stretch>
            <a:fillRect l="-9000" r="-9000"/>
          </a:stretch>
        </a:blip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2BB426-645D-466A-99A6-127EFCEED61C}">
      <dsp:nvSpPr>
        <dsp:cNvPr id="0" name=""/>
        <dsp:cNvSpPr/>
      </dsp:nvSpPr>
      <dsp:spPr>
        <a:xfrm rot="5400000">
          <a:off x="4018480" y="-1688925"/>
          <a:ext cx="515816" cy="4024836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17145" rIns="34290" bIns="1714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One Epoch and one iteration (all record in one iteration)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All data forward and  backward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Take whole data per iteration</a:t>
          </a:r>
        </a:p>
      </dsp:txBody>
      <dsp:txXfrm rot="-5400000">
        <a:off x="2263970" y="90765"/>
        <a:ext cx="3999656" cy="465456"/>
      </dsp:txXfrm>
    </dsp:sp>
    <dsp:sp modelId="{E192E1F0-777E-4D1B-BDEA-2B6B813C7C10}">
      <dsp:nvSpPr>
        <dsp:cNvPr id="0" name=""/>
        <dsp:cNvSpPr/>
      </dsp:nvSpPr>
      <dsp:spPr>
        <a:xfrm>
          <a:off x="0" y="1107"/>
          <a:ext cx="2263970" cy="64477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Gradient Descent</a:t>
          </a:r>
        </a:p>
      </dsp:txBody>
      <dsp:txXfrm>
        <a:off x="31475" y="32582"/>
        <a:ext cx="2201020" cy="581820"/>
      </dsp:txXfrm>
    </dsp:sp>
    <dsp:sp modelId="{779A507F-8901-4CEA-A223-E6BF2B217D62}">
      <dsp:nvSpPr>
        <dsp:cNvPr id="0" name=""/>
        <dsp:cNvSpPr/>
      </dsp:nvSpPr>
      <dsp:spPr>
        <a:xfrm rot="5400000">
          <a:off x="4018480" y="-1011916"/>
          <a:ext cx="515816" cy="4024836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17145" rIns="34290" bIns="1714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Each iteration will have one record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One record forward and backward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One record per iteration</a:t>
          </a:r>
        </a:p>
      </dsp:txBody>
      <dsp:txXfrm rot="-5400000">
        <a:off x="2263970" y="767774"/>
        <a:ext cx="3999656" cy="465456"/>
      </dsp:txXfrm>
    </dsp:sp>
    <dsp:sp modelId="{AF361E6B-5303-44E4-9EAA-1A86C0DD15D0}">
      <dsp:nvSpPr>
        <dsp:cNvPr id="0" name=""/>
        <dsp:cNvSpPr/>
      </dsp:nvSpPr>
      <dsp:spPr>
        <a:xfrm>
          <a:off x="0" y="678116"/>
          <a:ext cx="2263970" cy="644770"/>
        </a:xfrm>
        <a:prstGeom prst="roundRect">
          <a:avLst/>
        </a:prstGeom>
        <a:solidFill>
          <a:schemeClr val="tx1">
            <a:lumMod val="95000"/>
            <a:lumOff val="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SGD: Stochastic Gradient Descent</a:t>
          </a:r>
        </a:p>
      </dsp:txBody>
      <dsp:txXfrm>
        <a:off x="31475" y="709591"/>
        <a:ext cx="2201020" cy="581820"/>
      </dsp:txXfrm>
    </dsp:sp>
    <dsp:sp modelId="{7F39BFF4-25F4-4135-A6AD-5B3826454689}">
      <dsp:nvSpPr>
        <dsp:cNvPr id="0" name=""/>
        <dsp:cNvSpPr/>
      </dsp:nvSpPr>
      <dsp:spPr>
        <a:xfrm rot="5400000">
          <a:off x="4018480" y="-334907"/>
          <a:ext cx="515816" cy="4024836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17145" rIns="34290" bIns="1714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Divide the data into batches 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That will reduce number iterations per Epoch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Batch of records per iteration</a:t>
          </a:r>
        </a:p>
      </dsp:txBody>
      <dsp:txXfrm rot="-5400000">
        <a:off x="2263970" y="1444783"/>
        <a:ext cx="3999656" cy="465456"/>
      </dsp:txXfrm>
    </dsp:sp>
    <dsp:sp modelId="{49160B66-AB7F-4BEF-A4A3-5C282C6EF1E7}">
      <dsp:nvSpPr>
        <dsp:cNvPr id="0" name=""/>
        <dsp:cNvSpPr/>
      </dsp:nvSpPr>
      <dsp:spPr>
        <a:xfrm>
          <a:off x="0" y="1355125"/>
          <a:ext cx="2263970" cy="64477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Mini Batch SGD</a:t>
          </a:r>
        </a:p>
      </dsp:txBody>
      <dsp:txXfrm>
        <a:off x="31475" y="1386600"/>
        <a:ext cx="2201020" cy="581820"/>
      </dsp:txXfrm>
    </dsp:sp>
    <dsp:sp modelId="{69FADAED-F27E-4BAC-92DA-CC633B6A5BB9}">
      <dsp:nvSpPr>
        <dsp:cNvPr id="0" name=""/>
        <dsp:cNvSpPr/>
      </dsp:nvSpPr>
      <dsp:spPr>
        <a:xfrm rot="5400000">
          <a:off x="4015378" y="338093"/>
          <a:ext cx="515816" cy="4024836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17145" rIns="34290" bIns="1714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Rate of descent is changing with every Epoch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This is done by changing learning rate as number of Epochs goes up </a:t>
          </a:r>
        </a:p>
      </dsp:txBody>
      <dsp:txXfrm rot="-5400000">
        <a:off x="2260868" y="2117783"/>
        <a:ext cx="3999656" cy="465456"/>
      </dsp:txXfrm>
    </dsp:sp>
    <dsp:sp modelId="{0E50CAD9-576F-4BE3-85C7-D02178ABBDD9}">
      <dsp:nvSpPr>
        <dsp:cNvPr id="0" name=""/>
        <dsp:cNvSpPr/>
      </dsp:nvSpPr>
      <dsp:spPr>
        <a:xfrm>
          <a:off x="0" y="2032134"/>
          <a:ext cx="2263970" cy="64477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Adaptive Gradient Descent</a:t>
          </a:r>
        </a:p>
      </dsp:txBody>
      <dsp:txXfrm>
        <a:off x="31475" y="2063609"/>
        <a:ext cx="2201020" cy="581820"/>
      </dsp:txXfrm>
    </dsp:sp>
    <dsp:sp modelId="{5D8F0CB0-FF43-4E0A-A14D-36AF0E33F8EA}">
      <dsp:nvSpPr>
        <dsp:cNvPr id="0" name=""/>
        <dsp:cNvSpPr/>
      </dsp:nvSpPr>
      <dsp:spPr>
        <a:xfrm rot="5400000">
          <a:off x="4018480" y="1019110"/>
          <a:ext cx="515816" cy="4024836"/>
        </a:xfrm>
        <a:prstGeom prst="round2Same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17145" rIns="34290" bIns="1714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Adjust learning rate to overcome the problem of diminishing gradient by adjusting the denominate of adaptive Gradient descent.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Use Mini Batch iteration</a:t>
          </a:r>
        </a:p>
      </dsp:txBody>
      <dsp:txXfrm rot="-5400000">
        <a:off x="2263970" y="2798800"/>
        <a:ext cx="3999656" cy="465456"/>
      </dsp:txXfrm>
    </dsp:sp>
    <dsp:sp modelId="{067DBE09-488A-4F6D-A5D2-97EE08B472FF}">
      <dsp:nvSpPr>
        <dsp:cNvPr id="0" name=""/>
        <dsp:cNvSpPr/>
      </dsp:nvSpPr>
      <dsp:spPr>
        <a:xfrm>
          <a:off x="0" y="2709143"/>
          <a:ext cx="2263970" cy="64477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RMS Prop</a:t>
          </a:r>
        </a:p>
      </dsp:txBody>
      <dsp:txXfrm>
        <a:off x="31475" y="2740618"/>
        <a:ext cx="2201020" cy="581820"/>
      </dsp:txXfrm>
    </dsp:sp>
    <dsp:sp modelId="{2727738C-E3D5-44C2-B228-1C5119F5F7F2}">
      <dsp:nvSpPr>
        <dsp:cNvPr id="0" name=""/>
        <dsp:cNvSpPr/>
      </dsp:nvSpPr>
      <dsp:spPr>
        <a:xfrm rot="5400000">
          <a:off x="4018480" y="1696120"/>
          <a:ext cx="515816" cy="4024836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17145" rIns="34290" bIns="1714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Momentum (smoothing) + RMS Prop (Learning Rate)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Most popular and uses mini batch iteration</a:t>
          </a:r>
        </a:p>
      </dsp:txBody>
      <dsp:txXfrm rot="-5400000">
        <a:off x="2263970" y="3475810"/>
        <a:ext cx="3999656" cy="465456"/>
      </dsp:txXfrm>
    </dsp:sp>
    <dsp:sp modelId="{FC2B32A5-D19E-4CB4-B737-3AC0D118823C}">
      <dsp:nvSpPr>
        <dsp:cNvPr id="0" name=""/>
        <dsp:cNvSpPr/>
      </dsp:nvSpPr>
      <dsp:spPr>
        <a:xfrm>
          <a:off x="0" y="3386152"/>
          <a:ext cx="2263970" cy="644770"/>
        </a:xfrm>
        <a:prstGeom prst="roundRect">
          <a:avLst/>
        </a:prstGeom>
        <a:solidFill>
          <a:schemeClr val="tx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Adam: Adaptive Momentum Estimator </a:t>
          </a:r>
        </a:p>
      </dsp:txBody>
      <dsp:txXfrm>
        <a:off x="31475" y="3417627"/>
        <a:ext cx="2201020" cy="5818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11699" cy="46369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1"/>
            <a:ext cx="3011699" cy="46369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32F8B-429E-45D3-A6EF-7110C94B56DE}" type="datetimeFigureOut">
              <a:rPr lang="en-US" smtClean="0"/>
              <a:t>3/23/2021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379"/>
            <a:ext cx="3011699" cy="46369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MS 7330: File Organization and Database Management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379"/>
            <a:ext cx="3011699" cy="46369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A90A03-D856-401F-8EAD-377E18EE9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26814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290513"/>
            <a:ext cx="4987925" cy="2805529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7" tIns="46219" rIns="92437" bIns="462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2638" y="3238363"/>
            <a:ext cx="6504800" cy="5740537"/>
          </a:xfrm>
          <a:prstGeom prst="rect">
            <a:avLst/>
          </a:prstGeom>
        </p:spPr>
        <p:txBody>
          <a:bodyPr vert="horz" lIns="92437" tIns="46219" rIns="92437" bIns="462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62700" y="8772669"/>
            <a:ext cx="585768" cy="463406"/>
          </a:xfrm>
          <a:prstGeom prst="rect">
            <a:avLst/>
          </a:prstGeom>
        </p:spPr>
        <p:txBody>
          <a:bodyPr vert="horz" lIns="92437" tIns="46219" rIns="92437" bIns="46219" rtlCol="0" anchor="b"/>
          <a:lstStyle>
            <a:lvl1pPr algn="r">
              <a:defRPr sz="1000">
                <a:latin typeface="Trebuchet MS" panose="020B0603020202020204" pitchFamily="34" charset="0"/>
              </a:defRPr>
            </a:lvl1pPr>
          </a:lstStyle>
          <a:p>
            <a:fld id="{F42FCFFD-459B-4F74-BD48-8157E1337D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8898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1pPr>
    <a:lvl2pPr marL="34290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2pPr>
    <a:lvl3pPr marL="68580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3pPr>
    <a:lvl4pPr marL="102870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4pPr>
    <a:lvl5pPr marL="1371600" algn="l" defTabSz="685800" rtl="0" eaLnBrk="1" latinLnBrk="0" hangingPunct="1">
      <a:defRPr sz="2200"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89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e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4614203" cy="5143500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5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0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4152240"/>
            <a:ext cx="3934346" cy="768169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687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00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370" y="3879285"/>
            <a:ext cx="3934346" cy="7681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9522"/>
            <a:ext cx="9144000" cy="213955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559315"/>
            <a:ext cx="9144000" cy="112514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597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7901" y="1216821"/>
            <a:ext cx="4196953" cy="3418681"/>
          </a:xfrm>
        </p:spPr>
        <p:txBody>
          <a:bodyPr/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2400"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3" y="1216821"/>
            <a:ext cx="4244579" cy="3418681"/>
          </a:xfrm>
        </p:spPr>
        <p:txBody>
          <a:bodyPr/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2400"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590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5469" y="1184672"/>
            <a:ext cx="4182714" cy="617934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5469" y="1802606"/>
            <a:ext cx="4182714" cy="2763441"/>
          </a:xfrm>
        </p:spPr>
        <p:txBody>
          <a:bodyPr>
            <a:normAutofit/>
          </a:bodyPr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500"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84672"/>
            <a:ext cx="4322344" cy="617934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192881" indent="0">
              <a:buNone/>
              <a:defRPr sz="844" b="1"/>
            </a:lvl2pPr>
            <a:lvl3pPr marL="385763" indent="0">
              <a:buNone/>
              <a:defRPr sz="760" b="1"/>
            </a:lvl3pPr>
            <a:lvl4pPr marL="578644" indent="0">
              <a:buNone/>
              <a:defRPr sz="675" b="1"/>
            </a:lvl4pPr>
            <a:lvl5pPr marL="771525" indent="0">
              <a:buNone/>
              <a:defRPr sz="675" b="1"/>
            </a:lvl5pPr>
            <a:lvl6pPr marL="964406" indent="0">
              <a:buNone/>
              <a:defRPr sz="675" b="1"/>
            </a:lvl6pPr>
            <a:lvl7pPr marL="1157288" indent="0">
              <a:buNone/>
              <a:defRPr sz="675" b="1"/>
            </a:lvl7pPr>
            <a:lvl8pPr marL="1350169" indent="0">
              <a:buNone/>
              <a:defRPr sz="675" b="1"/>
            </a:lvl8pPr>
            <a:lvl9pPr marL="1543050" indent="0">
              <a:buNone/>
              <a:defRPr sz="675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02606"/>
            <a:ext cx="4322344" cy="2763441"/>
          </a:xfrm>
        </p:spPr>
        <p:txBody>
          <a:bodyPr>
            <a:normAutofit/>
          </a:bodyPr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800"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500"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561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726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1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144000" cy="1181100"/>
          </a:xfrm>
        </p:spPr>
        <p:txBody>
          <a:bodyPr/>
          <a:lstStyle>
            <a:lvl1pPr algn="ctr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207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1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86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phot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461941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8"/>
          <p:cNvSpPr/>
          <p:nvPr/>
        </p:nvSpPr>
        <p:spPr>
          <a:xfrm>
            <a:off x="2459831" y="0"/>
            <a:ext cx="6743700" cy="5143500"/>
          </a:xfrm>
          <a:custGeom>
            <a:avLst/>
            <a:gdLst>
              <a:gd name="connsiteX0" fmla="*/ 0 w 8991600"/>
              <a:gd name="connsiteY0" fmla="*/ 0 h 6858000"/>
              <a:gd name="connsiteX1" fmla="*/ 8991600 w 8991600"/>
              <a:gd name="connsiteY1" fmla="*/ 0 h 6858000"/>
              <a:gd name="connsiteX2" fmla="*/ 8991600 w 8991600"/>
              <a:gd name="connsiteY2" fmla="*/ 6858000 h 6858000"/>
              <a:gd name="connsiteX3" fmla="*/ 0 w 8991600"/>
              <a:gd name="connsiteY3" fmla="*/ 6858000 h 6858000"/>
              <a:gd name="connsiteX4" fmla="*/ 0 w 8991600"/>
              <a:gd name="connsiteY4" fmla="*/ 0 h 6858000"/>
              <a:gd name="connsiteX0" fmla="*/ 0 w 8991600"/>
              <a:gd name="connsiteY0" fmla="*/ 0 h 6858000"/>
              <a:gd name="connsiteX1" fmla="*/ 8991600 w 8991600"/>
              <a:gd name="connsiteY1" fmla="*/ 0 h 6858000"/>
              <a:gd name="connsiteX2" fmla="*/ 8991600 w 8991600"/>
              <a:gd name="connsiteY2" fmla="*/ 6858000 h 6858000"/>
              <a:gd name="connsiteX3" fmla="*/ 0 w 8991600"/>
              <a:gd name="connsiteY3" fmla="*/ 6858000 h 6858000"/>
              <a:gd name="connsiteX4" fmla="*/ 0 w 8991600"/>
              <a:gd name="connsiteY4" fmla="*/ 0 h 6858000"/>
              <a:gd name="connsiteX0" fmla="*/ 0 w 8991600"/>
              <a:gd name="connsiteY0" fmla="*/ 0 h 6858000"/>
              <a:gd name="connsiteX1" fmla="*/ 8991600 w 8991600"/>
              <a:gd name="connsiteY1" fmla="*/ 0 h 6858000"/>
              <a:gd name="connsiteX2" fmla="*/ 8991600 w 8991600"/>
              <a:gd name="connsiteY2" fmla="*/ 6858000 h 6858000"/>
              <a:gd name="connsiteX3" fmla="*/ 0 w 8991600"/>
              <a:gd name="connsiteY3" fmla="*/ 6858000 h 6858000"/>
              <a:gd name="connsiteX4" fmla="*/ 0 w 8991600"/>
              <a:gd name="connsiteY4" fmla="*/ 0 h 6858000"/>
              <a:gd name="connsiteX0" fmla="*/ 0 w 8991600"/>
              <a:gd name="connsiteY0" fmla="*/ 0 h 6858000"/>
              <a:gd name="connsiteX1" fmla="*/ 8991600 w 8991600"/>
              <a:gd name="connsiteY1" fmla="*/ 0 h 6858000"/>
              <a:gd name="connsiteX2" fmla="*/ 8991600 w 8991600"/>
              <a:gd name="connsiteY2" fmla="*/ 6858000 h 6858000"/>
              <a:gd name="connsiteX3" fmla="*/ 0 w 8991600"/>
              <a:gd name="connsiteY3" fmla="*/ 6858000 h 6858000"/>
              <a:gd name="connsiteX4" fmla="*/ 0 w 89916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91600" h="6858000">
                <a:moveTo>
                  <a:pt x="0" y="0"/>
                </a:moveTo>
                <a:lnTo>
                  <a:pt x="8991600" y="0"/>
                </a:lnTo>
                <a:lnTo>
                  <a:pt x="8991600" y="6858000"/>
                </a:lnTo>
                <a:lnTo>
                  <a:pt x="0" y="6858000"/>
                </a:lnTo>
                <a:cubicBezTo>
                  <a:pt x="437322" y="5695122"/>
                  <a:pt x="1749287" y="2653749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5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279" r="63603"/>
          <a:stretch>
            <a:fillRect/>
          </a:stretch>
        </p:blipFill>
        <p:spPr bwMode="auto">
          <a:xfrm>
            <a:off x="2075260" y="0"/>
            <a:ext cx="12906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4259" y="4663393"/>
            <a:ext cx="2013821" cy="39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7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photo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24591" y="0"/>
            <a:ext cx="461941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 userDrawn="1"/>
        </p:nvGrpSpPr>
        <p:grpSpPr>
          <a:xfrm>
            <a:off x="0" y="0"/>
            <a:ext cx="7187805" cy="5143500"/>
            <a:chOff x="0" y="0"/>
            <a:chExt cx="7187805" cy="5143500"/>
          </a:xfrm>
        </p:grpSpPr>
        <p:sp useBgFill="1">
          <p:nvSpPr>
            <p:cNvPr id="3" name="Rectangle 8"/>
            <p:cNvSpPr/>
            <p:nvPr/>
          </p:nvSpPr>
          <p:spPr>
            <a:xfrm flipH="1">
              <a:off x="0" y="0"/>
              <a:ext cx="6743700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1600" h="6858000">
                  <a:moveTo>
                    <a:pt x="0" y="0"/>
                  </a:moveTo>
                  <a:lnTo>
                    <a:pt x="8991600" y="0"/>
                  </a:lnTo>
                  <a:lnTo>
                    <a:pt x="8991600" y="6858000"/>
                  </a:lnTo>
                  <a:lnTo>
                    <a:pt x="0" y="6858000"/>
                  </a:lnTo>
                  <a:cubicBezTo>
                    <a:pt x="437322" y="5695122"/>
                    <a:pt x="1749287" y="2653749"/>
                    <a:pt x="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4" name="Picture 9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 flipH="1">
              <a:off x="5897167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083" y="4663393"/>
            <a:ext cx="2013821" cy="39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5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edSideBar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288" y="0"/>
            <a:ext cx="23574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96441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/>
            </a:lvl1pPr>
            <a:lvl2pPr marL="289322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/>
            </a:lvl2pPr>
            <a:lvl3pPr marL="482204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/>
            </a:lvl3pPr>
            <a:lvl4pPr marL="675085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867966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439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dSideBar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288" y="0"/>
            <a:ext cx="235743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144000" cy="11811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600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06" y="0"/>
            <a:ext cx="4681896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4152240"/>
            <a:ext cx="3934346" cy="76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23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00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ueSideBar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" y="0"/>
            <a:ext cx="3381608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96441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1pPr>
            <a:lvl2pPr marL="289322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2pPr>
            <a:lvl3pPr marL="482204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675085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867966" indent="-96441">
              <a:spcBef>
                <a:spcPts val="0"/>
              </a:spcBef>
              <a:spcAft>
                <a:spcPts val="506"/>
              </a:spcAft>
              <a:buClr>
                <a:schemeClr val="accent6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40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ue S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" y="0"/>
            <a:ext cx="33816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59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370" y="3879285"/>
            <a:ext cx="3934346" cy="768169"/>
          </a:xfrm>
          <a:prstGeom prst="rect">
            <a:avLst/>
          </a:prstGeom>
        </p:spPr>
      </p:pic>
      <p:pic>
        <p:nvPicPr>
          <p:cNvPr id="7" name="Picture 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001" r="4527"/>
          <a:stretch/>
        </p:blipFill>
        <p:spPr bwMode="auto">
          <a:xfrm>
            <a:off x="6070600" y="0"/>
            <a:ext cx="3060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9522"/>
            <a:ext cx="9144000" cy="213955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559315"/>
            <a:ext cx="9144000" cy="112514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192881" indent="0">
              <a:buNone/>
              <a:defRPr sz="844">
                <a:solidFill>
                  <a:schemeClr val="tx1">
                    <a:tint val="75000"/>
                  </a:schemeClr>
                </a:solidFill>
              </a:defRPr>
            </a:lvl2pPr>
            <a:lvl3pPr marL="385763" indent="0">
              <a:buNone/>
              <a:defRPr sz="760">
                <a:solidFill>
                  <a:schemeClr val="tx1">
                    <a:tint val="75000"/>
                  </a:schemeClr>
                </a:solidFill>
              </a:defRPr>
            </a:lvl3pPr>
            <a:lvl4pPr marL="578644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71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4406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7288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50169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430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672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001" r="4527"/>
          <a:stretch/>
        </p:blipFill>
        <p:spPr bwMode="auto">
          <a:xfrm>
            <a:off x="6070600" y="0"/>
            <a:ext cx="30607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083" y="4663393"/>
            <a:ext cx="2013821" cy="3931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7901" y="1216822"/>
            <a:ext cx="4196953" cy="3469481"/>
          </a:xfrm>
        </p:spPr>
        <p:txBody>
          <a:bodyPr/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3" y="1216822"/>
            <a:ext cx="4244579" cy="3469481"/>
          </a:xfrm>
        </p:spPr>
        <p:txBody>
          <a:bodyPr/>
          <a:lstStyle>
            <a:lvl1pPr marL="96441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1pPr>
            <a:lvl2pPr marL="289322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2pPr>
            <a:lvl3pPr marL="482204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675085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867966" indent="-96441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339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38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662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742682" cy="514350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3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4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4152240"/>
            <a:ext cx="3934346" cy="76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3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4635500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4152240"/>
            <a:ext cx="3934346" cy="76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9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4673601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4152240"/>
            <a:ext cx="3934346" cy="76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5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000750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4152240"/>
            <a:ext cx="3934346" cy="76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03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4787900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2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4152240"/>
            <a:ext cx="3934346" cy="76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9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Blue 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7731357" cy="51435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3406665" y="0"/>
            <a:ext cx="5708379" cy="5143500"/>
            <a:chOff x="3435621" y="0"/>
            <a:chExt cx="5708379" cy="5143500"/>
          </a:xfrm>
        </p:grpSpPr>
        <p:sp useBgFill="1">
          <p:nvSpPr>
            <p:cNvPr id="16" name="Rectangle 8"/>
            <p:cNvSpPr/>
            <p:nvPr userDrawn="1"/>
          </p:nvSpPr>
          <p:spPr>
            <a:xfrm>
              <a:off x="3795913" y="0"/>
              <a:ext cx="5348087" cy="5143500"/>
            </a:xfrm>
            <a:custGeom>
              <a:avLst/>
              <a:gdLst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0 w 8991600"/>
                <a:gd name="connsiteY0" fmla="*/ 0 h 6858000"/>
                <a:gd name="connsiteX1" fmla="*/ 8991600 w 8991600"/>
                <a:gd name="connsiteY1" fmla="*/ 0 h 6858000"/>
                <a:gd name="connsiteX2" fmla="*/ 8991600 w 8991600"/>
                <a:gd name="connsiteY2" fmla="*/ 6858000 h 6858000"/>
                <a:gd name="connsiteX3" fmla="*/ 0 w 8991600"/>
                <a:gd name="connsiteY3" fmla="*/ 6858000 h 6858000"/>
                <a:gd name="connsiteX4" fmla="*/ 0 w 8991600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  <a:gd name="connsiteX0" fmla="*/ 140834 w 9132434"/>
                <a:gd name="connsiteY0" fmla="*/ 0 h 6858000"/>
                <a:gd name="connsiteX1" fmla="*/ 9132434 w 9132434"/>
                <a:gd name="connsiteY1" fmla="*/ 0 h 6858000"/>
                <a:gd name="connsiteX2" fmla="*/ 9132434 w 9132434"/>
                <a:gd name="connsiteY2" fmla="*/ 6858000 h 6858000"/>
                <a:gd name="connsiteX3" fmla="*/ 0 w 9132434"/>
                <a:gd name="connsiteY3" fmla="*/ 6858000 h 6858000"/>
                <a:gd name="connsiteX4" fmla="*/ 140834 w 913243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434" h="6858000">
                  <a:moveTo>
                    <a:pt x="140834" y="0"/>
                  </a:moveTo>
                  <a:lnTo>
                    <a:pt x="9132434" y="0"/>
                  </a:lnTo>
                  <a:lnTo>
                    <a:pt x="9132434" y="6858000"/>
                  </a:lnTo>
                  <a:lnTo>
                    <a:pt x="0" y="6858000"/>
                  </a:lnTo>
                  <a:cubicBezTo>
                    <a:pt x="1225995" y="4769571"/>
                    <a:pt x="1890121" y="2653749"/>
                    <a:pt x="14083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pic>
          <p:nvPicPr>
            <p:cNvPr id="17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279" r="63603"/>
            <a:stretch>
              <a:fillRect/>
            </a:stretch>
          </p:blipFill>
          <p:spPr bwMode="auto">
            <a:xfrm>
              <a:off x="3435621" y="0"/>
              <a:ext cx="1290638" cy="514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670584" y="548122"/>
            <a:ext cx="4444460" cy="2391713"/>
          </a:xfr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77880" y="2992311"/>
            <a:ext cx="4444460" cy="31891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cap="all" baseline="0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 algn="ctr">
              <a:buNone/>
              <a:defRPr sz="844"/>
            </a:lvl2pPr>
            <a:lvl3pPr marL="385763" indent="0" algn="ctr">
              <a:buNone/>
              <a:defRPr sz="760"/>
            </a:lvl3pPr>
            <a:lvl4pPr marL="578644" indent="0" algn="ctr">
              <a:buNone/>
              <a:defRPr sz="675"/>
            </a:lvl4pPr>
            <a:lvl5pPr marL="771525" indent="0" algn="ctr">
              <a:buNone/>
              <a:defRPr sz="675"/>
            </a:lvl5pPr>
            <a:lvl6pPr marL="964406" indent="0" algn="ctr">
              <a:buNone/>
              <a:defRPr sz="675"/>
            </a:lvl6pPr>
            <a:lvl7pPr marL="1157288" indent="0" algn="ctr">
              <a:buNone/>
              <a:defRPr sz="675"/>
            </a:lvl7pPr>
            <a:lvl8pPr marL="1350169" indent="0" algn="ctr">
              <a:buNone/>
              <a:defRPr sz="675"/>
            </a:lvl8pPr>
            <a:lvl9pPr marL="1543050" indent="0" algn="ctr">
              <a:buNone/>
              <a:defRPr sz="675"/>
            </a:lvl9pPr>
          </a:lstStyle>
          <a:p>
            <a:r>
              <a:rPr lang="en-US" dirty="0"/>
              <a:t>Click to edit Master text styles</a:t>
            </a:r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69067" y="3325277"/>
            <a:ext cx="4456143" cy="343204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i="1">
                <a:solidFill>
                  <a:schemeClr val="tx2">
                    <a:lumMod val="75000"/>
                  </a:schemeClr>
                </a:solidFill>
              </a:defRPr>
            </a:lvl1pPr>
            <a:lvl2pPr marL="192881" indent="0">
              <a:buNone/>
              <a:defRPr sz="675"/>
            </a:lvl2pPr>
            <a:lvl3pPr marL="385763" indent="0">
              <a:buNone/>
              <a:defRPr sz="591"/>
            </a:lvl3pPr>
            <a:lvl4pPr marL="578644" indent="0">
              <a:buNone/>
              <a:defRPr sz="506"/>
            </a:lvl4pPr>
            <a:lvl5pPr marL="771525" indent="0">
              <a:buNone/>
              <a:defRPr sz="506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17" y="4152240"/>
            <a:ext cx="3934346" cy="76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6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01" y="0"/>
            <a:ext cx="8826099" cy="11811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901" y="1115736"/>
            <a:ext cx="8826099" cy="4027764"/>
          </a:xfrm>
        </p:spPr>
        <p:txBody>
          <a:bodyPr>
            <a:normAutofit/>
          </a:bodyPr>
          <a:lstStyle>
            <a:lvl1pPr marL="130969" indent="-130969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2400"/>
            </a:lvl1pPr>
            <a:lvl2pPr marL="289322" indent="-96441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800"/>
            </a:lvl2pPr>
            <a:lvl3pPr marL="482204" indent="-96441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/>
            </a:lvl3pPr>
            <a:lvl4pPr marL="675085" indent="-96441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/>
            </a:lvl4pPr>
            <a:lvl5pPr marL="867966" indent="-96441"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912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464" y="4694954"/>
            <a:ext cx="1852411" cy="36167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17901" y="0"/>
            <a:ext cx="8826099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17901" y="1181101"/>
            <a:ext cx="8826099" cy="396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AutoShape 11"/>
          <p:cNvSpPr>
            <a:spLocks noChangeAspect="1" noChangeArrowheads="1" noTextEdit="1"/>
          </p:cNvSpPr>
          <p:nvPr userDrawn="1"/>
        </p:nvSpPr>
        <p:spPr bwMode="auto">
          <a:xfrm>
            <a:off x="7602141" y="4575575"/>
            <a:ext cx="1360884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9911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41" r:id="rId14"/>
    <p:sldLayoutId id="2147483729" r:id="rId15"/>
    <p:sldLayoutId id="2147483730" r:id="rId16"/>
    <p:sldLayoutId id="2147483731" r:id="rId17"/>
    <p:sldLayoutId id="2147483732" r:id="rId18"/>
    <p:sldLayoutId id="2147483740" r:id="rId19"/>
    <p:sldLayoutId id="2147483733" r:id="rId20"/>
    <p:sldLayoutId id="2147483735" r:id="rId21"/>
    <p:sldLayoutId id="2147483736" r:id="rId22"/>
    <p:sldLayoutId id="2147483737" r:id="rId23"/>
    <p:sldLayoutId id="2147483738" r:id="rId24"/>
    <p:sldLayoutId id="2147483739" r:id="rId25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hf hdr="0" dt="0"/>
  <p:txStyles>
    <p:titleStyle>
      <a:lvl1pPr algn="l" defTabSz="3857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tx2">
              <a:lumMod val="75000"/>
            </a:schemeClr>
          </a:solidFill>
          <a:latin typeface="Palatino Linotype" panose="02040502050505030304" pitchFamily="18" charset="0"/>
          <a:ea typeface="+mj-ea"/>
          <a:cs typeface="+mj-cs"/>
        </a:defRPr>
      </a:lvl1pPr>
      <a:lvl2pPr algn="l" defTabSz="3857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2pPr>
      <a:lvl3pPr algn="l" defTabSz="3857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3pPr>
      <a:lvl4pPr algn="l" defTabSz="3857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4pPr>
      <a:lvl5pPr algn="l" defTabSz="38576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5pPr>
      <a:lvl6pPr marL="257175" algn="l" defTabSz="385763" rtl="0" fontAlgn="base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6pPr>
      <a:lvl7pPr marL="514350" algn="l" defTabSz="385763" rtl="0" fontAlgn="base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7pPr>
      <a:lvl8pPr marL="771525" algn="l" defTabSz="385763" rtl="0" fontAlgn="base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8pPr>
      <a:lvl9pPr marL="1028700" algn="l" defTabSz="385763" rtl="0" fontAlgn="base">
        <a:lnSpc>
          <a:spcPct val="90000"/>
        </a:lnSpc>
        <a:spcBef>
          <a:spcPct val="0"/>
        </a:spcBef>
        <a:spcAft>
          <a:spcPct val="0"/>
        </a:spcAft>
        <a:defRPr sz="2025">
          <a:solidFill>
            <a:schemeClr val="bg1"/>
          </a:solidFill>
          <a:latin typeface="Palatino Linotype" panose="02040502050505030304" pitchFamily="18" charset="0"/>
        </a:defRPr>
      </a:lvl9pPr>
    </p:titleStyle>
    <p:bodyStyle>
      <a:lvl1pPr marL="176213" indent="-176213" algn="l" defTabSz="385763" rtl="0" eaLnBrk="0" fontAlgn="base" hangingPunct="0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341313" indent="-147638" algn="l" defTabSz="385763" rtl="0" eaLnBrk="0" fontAlgn="base" hangingPunct="0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482204" indent="-96441" algn="l" defTabSz="385763" rtl="0" eaLnBrk="0" fontAlgn="base" hangingPunct="0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675085" indent="-96441" algn="l" defTabSz="385763" rtl="0" eaLnBrk="0" fontAlgn="base" hangingPunct="0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1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867966" indent="-96441" algn="l" defTabSz="385763" rtl="0" eaLnBrk="0" fontAlgn="base" hangingPunct="0">
        <a:lnSpc>
          <a:spcPct val="90000"/>
        </a:lnSpc>
        <a:spcBef>
          <a:spcPts val="0"/>
        </a:spcBef>
        <a:spcAft>
          <a:spcPts val="675"/>
        </a:spcAft>
        <a:buClr>
          <a:schemeClr val="bg1">
            <a:lumMod val="85000"/>
          </a:schemeClr>
        </a:buClr>
        <a:buFont typeface="Arial" panose="020B0604020202020204" pitchFamily="34" charset="0"/>
        <a:buChar char="•"/>
        <a:defRPr sz="1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1060847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385763" rtl="0" eaLnBrk="1" latinLnBrk="0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_GhGYNx7WM" TargetMode="External"/><Relationship Id="rId2" Type="http://schemas.openxmlformats.org/officeDocument/2006/relationships/hyperlink" Target="https://vimeo.com/528110559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5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2.xml"/><Relationship Id="rId11" Type="http://schemas.openxmlformats.org/officeDocument/2006/relationships/image" Target="../media/image58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57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8549" y="296182"/>
            <a:ext cx="4543044" cy="1671266"/>
          </a:xfrm>
        </p:spPr>
        <p:txBody>
          <a:bodyPr>
            <a:noAutofit/>
          </a:bodyPr>
          <a:lstStyle/>
          <a:p>
            <a:pPr algn="ctr"/>
            <a:br>
              <a:rPr lang="en-US" sz="2800" dirty="0"/>
            </a:br>
            <a:r>
              <a:rPr lang="en-US" sz="2800" dirty="0"/>
              <a:t> Back Propagation of Errors</a:t>
            </a:r>
            <a:br>
              <a:rPr lang="en-US" sz="2800" dirty="0"/>
            </a:br>
            <a:r>
              <a:rPr lang="en-US" sz="2800" dirty="0"/>
              <a:t>in</a:t>
            </a:r>
            <a:br>
              <a:rPr lang="en-US" sz="2800" dirty="0"/>
            </a:br>
            <a:r>
              <a:rPr lang="en-US" sz="2800" dirty="0"/>
              <a:t> Neural Network</a:t>
            </a:r>
            <a:br>
              <a:rPr lang="en-US" sz="2800" dirty="0"/>
            </a:br>
            <a:r>
              <a:rPr lang="en-US" sz="2800" dirty="0"/>
              <a:t> </a:t>
            </a:r>
            <a:r>
              <a:rPr lang="en-US" sz="1200" dirty="0"/>
              <a:t>MS 7335: Machine Learning II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9067" y="1967330"/>
            <a:ext cx="4444460" cy="318910"/>
          </a:xfrm>
        </p:spPr>
        <p:txBody>
          <a:bodyPr/>
          <a:lstStyle/>
          <a:p>
            <a:r>
              <a:rPr lang="en-US" dirty="0"/>
              <a:t>Paritosh Rai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87857" y="2400148"/>
            <a:ext cx="4456143" cy="343204"/>
          </a:xfrm>
        </p:spPr>
        <p:txBody>
          <a:bodyPr/>
          <a:lstStyle/>
          <a:p>
            <a:r>
              <a:rPr lang="en-US" dirty="0"/>
              <a:t>ID: 47998747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699E60F-580A-4C0C-87C2-5B58DB074043}"/>
              </a:ext>
            </a:extLst>
          </p:cNvPr>
          <p:cNvSpPr txBox="1">
            <a:spLocks/>
          </p:cNvSpPr>
          <p:nvPr/>
        </p:nvSpPr>
        <p:spPr bwMode="auto">
          <a:xfrm>
            <a:off x="4669067" y="2743352"/>
            <a:ext cx="4456143" cy="343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None/>
              <a:defRPr sz="1600" i="1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92881" indent="0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None/>
              <a:defRPr sz="675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85763" indent="0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None/>
              <a:defRPr sz="591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78644" indent="0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None/>
              <a:defRPr sz="506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771525" indent="0" algn="l" defTabSz="385763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675"/>
              </a:spcAft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None/>
              <a:defRPr sz="506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60847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3729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46610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39491" indent="-96441" algn="l" defTabSz="385763" rtl="0" eaLnBrk="1" latinLnBrk="0" hangingPunct="1">
              <a:lnSpc>
                <a:spcPct val="90000"/>
              </a:lnSpc>
              <a:spcBef>
                <a:spcPts val="211"/>
              </a:spcBef>
              <a:buFont typeface="Arial" panose="020B0604020202020204" pitchFamily="34" charset="0"/>
              <a:buChar char="•"/>
              <a:defRPr sz="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SUPERVISED BY: Prof. John </a:t>
            </a:r>
            <a:r>
              <a:rPr lang="en-US" dirty="0" err="1"/>
              <a:t>Santerre</a:t>
            </a:r>
            <a:endParaRPr lang="en-US" dirty="0"/>
          </a:p>
          <a:p>
            <a:r>
              <a:rPr lang="en-US" sz="700" dirty="0"/>
              <a:t>Link </a:t>
            </a:r>
            <a:r>
              <a:rPr lang="en-US" sz="700" dirty="0" err="1"/>
              <a:t>vimeo</a:t>
            </a:r>
            <a:r>
              <a:rPr lang="en-US" sz="700" dirty="0"/>
              <a:t>:</a:t>
            </a:r>
            <a:r>
              <a:rPr lang="en-US" dirty="0"/>
              <a:t> </a:t>
            </a:r>
            <a:r>
              <a:rPr lang="en-US" sz="700" dirty="0">
                <a:hlinkClick r:id="rId2"/>
              </a:rPr>
              <a:t>https://vimeo.com/528110559</a:t>
            </a:r>
            <a:endParaRPr lang="en-US" sz="700" dirty="0"/>
          </a:p>
          <a:p>
            <a:r>
              <a:rPr lang="en-US" sz="700" dirty="0"/>
              <a:t>Link YouTube: </a:t>
            </a:r>
            <a:r>
              <a:rPr lang="en-US" sz="7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https://youtu.be/F_GhGYNx7WM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65979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DFB0A-C62C-4CA3-85CD-CA79C5F16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Rule in Back 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B9EE1AA-6A6F-41CE-AE87-65CDB00842F2}"/>
                  </a:ext>
                </a:extLst>
              </p:cNvPr>
              <p:cNvSpPr txBox="1"/>
              <p:nvPr/>
            </p:nvSpPr>
            <p:spPr>
              <a:xfrm>
                <a:off x="2925259" y="789976"/>
                <a:ext cx="2401148" cy="76828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Update weight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n-US" sz="1600" b="0" i="0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new</m:t>
                      </m:r>
                      <m:r>
                        <a:rPr lang="en-US" sz="16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nor/>
                        </m:rPr>
                        <a:rPr lang="en-US" sz="1600" b="0" i="0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old</m:t>
                      </m:r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r>
                        <m:rPr>
                          <m:nor/>
                        </m:rPr>
                        <a:rPr lang="en-US" sz="1600" dirty="0">
                          <a:solidFill>
                            <a:srgbClr val="FF0000"/>
                          </a:solidFill>
                          <a:latin typeface="Abadi Extra Light" panose="020B0604020202020204" pitchFamily="34" charset="0"/>
                        </a:rPr>
                        <m:t>ᶮ</m:t>
                      </m:r>
                      <m:f>
                        <m:fPr>
                          <m:ctrlP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𝑤𝑜𝑙𝑑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B9EE1AA-6A6F-41CE-AE87-65CDB0084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259" y="789976"/>
                <a:ext cx="2401148" cy="768287"/>
              </a:xfrm>
              <a:prstGeom prst="rect">
                <a:avLst/>
              </a:prstGeom>
              <a:blipFill>
                <a:blip r:embed="rId2"/>
                <a:stretch>
                  <a:fillRect l="-505" t="-1563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4118FF2-9DA2-47E5-B79A-4BD09F7045B2}"/>
              </a:ext>
            </a:extLst>
          </p:cNvPr>
          <p:cNvCxnSpPr/>
          <p:nvPr/>
        </p:nvCxnSpPr>
        <p:spPr>
          <a:xfrm>
            <a:off x="5307090" y="2858325"/>
            <a:ext cx="2511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34F0847-F4F9-42A7-8B7A-FB7DD4BB9F4E}"/>
                  </a:ext>
                </a:extLst>
              </p:cNvPr>
              <p:cNvSpPr txBox="1"/>
              <p:nvPr/>
            </p:nvSpPr>
            <p:spPr>
              <a:xfrm>
                <a:off x="4443570" y="1595106"/>
                <a:ext cx="2783343" cy="76828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Update weight w</a:t>
                </a:r>
                <a:r>
                  <a:rPr lang="en-US" baseline="-25000" dirty="0">
                    <a:solidFill>
                      <a:srgbClr val="FF0000"/>
                    </a:solidFill>
                  </a:rPr>
                  <a:t>3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1600" b="0" i="0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sz="1600" b="0" i="0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new</m:t>
                      </m:r>
                      <m:r>
                        <a:rPr lang="en-US" sz="16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nor/>
                        </m:rPr>
                        <a:rPr lang="en-US" sz="1600" b="0" i="0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nor/>
                        </m:rPr>
                        <a:rPr lang="en-US" sz="1600" b="0" i="0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old</m:t>
                      </m:r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r>
                        <m:rPr>
                          <m:nor/>
                        </m:rPr>
                        <a:rPr lang="en-US" sz="1600" dirty="0">
                          <a:solidFill>
                            <a:srgbClr val="FF0000"/>
                          </a:solidFill>
                          <a:latin typeface="Abadi Extra Light" panose="020B0604020202020204" pitchFamily="34" charset="0"/>
                        </a:rPr>
                        <m:t>ᶮ</m:t>
                      </m:r>
                      <m:f>
                        <m:fPr>
                          <m:ctrlP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600" b="0" i="1" baseline="-250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b="0" i="1" baseline="-250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𝑜𝑙𝑑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34F0847-F4F9-42A7-8B7A-FB7DD4BB9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570" y="1595106"/>
                <a:ext cx="2783343" cy="768287"/>
              </a:xfrm>
              <a:prstGeom prst="rect">
                <a:avLst/>
              </a:prstGeom>
              <a:blipFill>
                <a:blip r:embed="rId3"/>
                <a:stretch>
                  <a:fillRect l="-436" t="-1563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E3E019B-510B-4F45-993D-6AD0850E87FC}"/>
                  </a:ext>
                </a:extLst>
              </p:cNvPr>
              <p:cNvSpPr txBox="1"/>
              <p:nvPr/>
            </p:nvSpPr>
            <p:spPr>
              <a:xfrm>
                <a:off x="5835241" y="2475181"/>
                <a:ext cx="2783343" cy="76835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Update weight w</a:t>
                </a:r>
                <a:r>
                  <a:rPr lang="en-US" baseline="-25000" dirty="0">
                    <a:solidFill>
                      <a:srgbClr val="FF0000"/>
                    </a:solidFill>
                  </a:rPr>
                  <a:t>3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600" b="0" i="1" baseline="-250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𝑜𝑙𝑑</m:t>
                          </m:r>
                        </m:den>
                      </m:f>
                      <m:r>
                        <a:rPr lang="en-US" sz="16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sz="1600" b="0" i="1" baseline="-250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m:rPr>
                          <m:nor/>
                        </m:rPr>
                        <a:rPr lang="en-US" sz="1600" b="0" i="0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sz="1600" b="0" i="1" baseline="-250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16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600" b="0" i="1" baseline="-250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i="1" baseline="-25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𝑜𝑙𝑑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E3E019B-510B-4F45-993D-6AD0850E8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241" y="2475181"/>
                <a:ext cx="2783343" cy="768352"/>
              </a:xfrm>
              <a:prstGeom prst="rect">
                <a:avLst/>
              </a:prstGeom>
              <a:blipFill>
                <a:blip r:embed="rId4"/>
                <a:stretch>
                  <a:fillRect l="-218" t="-781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F962504-82D0-476A-8493-14F27D19955B}"/>
                  </a:ext>
                </a:extLst>
              </p:cNvPr>
              <p:cNvSpPr txBox="1"/>
              <p:nvPr/>
            </p:nvSpPr>
            <p:spPr>
              <a:xfrm>
                <a:off x="4443570" y="3367144"/>
                <a:ext cx="2783343" cy="76828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Update weight w</a:t>
                </a:r>
                <a:r>
                  <a:rPr lang="en-US" baseline="-25000" dirty="0">
                    <a:solidFill>
                      <a:srgbClr val="FF0000"/>
                    </a:solidFill>
                  </a:rPr>
                  <a:t>2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1600" b="0" i="0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1600" b="0" i="0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new</m:t>
                      </m:r>
                      <m:r>
                        <a:rPr lang="en-US" sz="16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nor/>
                        </m:rPr>
                        <a:rPr lang="en-US" sz="1600" b="0" i="0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sz="1600" b="0" i="0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old</m:t>
                      </m:r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r>
                        <m:rPr>
                          <m:nor/>
                        </m:rPr>
                        <a:rPr lang="en-US" sz="1600" dirty="0">
                          <a:solidFill>
                            <a:srgbClr val="FF0000"/>
                          </a:solidFill>
                          <a:latin typeface="Abadi Extra Light" panose="020B0604020202020204" pitchFamily="34" charset="0"/>
                        </a:rPr>
                        <m:t>ᶮ</m:t>
                      </m:r>
                      <m:f>
                        <m:fPr>
                          <m:ctrlP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600" b="0" i="1" baseline="-250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b="0" i="1" baseline="-250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𝑜𝑙𝑑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F962504-82D0-476A-8493-14F27D199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570" y="3367144"/>
                <a:ext cx="2783343" cy="768287"/>
              </a:xfrm>
              <a:prstGeom prst="rect">
                <a:avLst/>
              </a:prstGeom>
              <a:blipFill>
                <a:blip r:embed="rId5"/>
                <a:stretch>
                  <a:fillRect l="-436" t="-781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Arrow: Bent 62">
            <a:extLst>
              <a:ext uri="{FF2B5EF4-FFF2-40B4-BE49-F238E27FC236}">
                <a16:creationId xmlns:a16="http://schemas.microsoft.com/office/drawing/2014/main" id="{DC28F32F-ACBF-4189-A93B-328ED427081C}"/>
              </a:ext>
            </a:extLst>
          </p:cNvPr>
          <p:cNvSpPr/>
          <p:nvPr/>
        </p:nvSpPr>
        <p:spPr>
          <a:xfrm rot="16412096" flipH="1" flipV="1">
            <a:off x="7163375" y="2071123"/>
            <a:ext cx="485042" cy="310604"/>
          </a:xfrm>
          <a:prstGeom prst="bentArrow">
            <a:avLst>
              <a:gd name="adj1" fmla="val 25000"/>
              <a:gd name="adj2" fmla="val 17858"/>
              <a:gd name="adj3" fmla="val 25000"/>
              <a:gd name="adj4" fmla="val 43750"/>
            </a:avLst>
          </a:prstGeom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BB68091-E9A3-4A75-AA10-DA4A2AE1578F}"/>
              </a:ext>
            </a:extLst>
          </p:cNvPr>
          <p:cNvSpPr/>
          <p:nvPr/>
        </p:nvSpPr>
        <p:spPr>
          <a:xfrm>
            <a:off x="6298291" y="1636468"/>
            <a:ext cx="920773" cy="85867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149176C-271C-4AED-9E4B-18459FE2A732}"/>
                  </a:ext>
                </a:extLst>
              </p:cNvPr>
              <p:cNvSpPr txBox="1"/>
              <p:nvPr/>
            </p:nvSpPr>
            <p:spPr>
              <a:xfrm>
                <a:off x="2402665" y="4270655"/>
                <a:ext cx="2923742" cy="71500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Update weight w</a:t>
                </a:r>
                <a:r>
                  <a:rPr lang="en-US" sz="1400" baseline="-25000" dirty="0">
                    <a:solidFill>
                      <a:srgbClr val="FF0000"/>
                    </a:solidFill>
                  </a:rPr>
                  <a:t>2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800" b="0" i="1" baseline="-2500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baseline="-250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𝑜𝑙𝑑</m:t>
                        </m:r>
                      </m:den>
                    </m:f>
                    <m:r>
                      <a:rPr lang="en-US" sz="1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1800" b="0" i="1" baseline="-2500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m:rPr>
                        <m:nor/>
                      </m:rPr>
                      <a:rPr lang="en-US" sz="1800" b="0" i="0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1800" b="0" i="1" baseline="-2500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1800" b="0" i="1" baseline="-2500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baseline="-250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𝑜𝑙𝑑</m:t>
                        </m:r>
                      </m:den>
                    </m:f>
                  </m:oMath>
                </a14:m>
                <a:r>
                  <a:rPr lang="en-US" sz="16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1800" b="0" i="1" baseline="-2500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baseline="-2500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𝑜𝑙𝑑</m:t>
                        </m:r>
                      </m:num>
                      <m:den>
                        <m:r>
                          <a:rPr lang="en-US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800" i="1" baseline="-250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 baseline="-250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𝑜𝑙𝑑</m:t>
                        </m:r>
                      </m:den>
                    </m:f>
                  </m:oMath>
                </a14:m>
                <a:endParaRPr lang="en-US" sz="18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149176C-271C-4AED-9E4B-18459FE2A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665" y="4270655"/>
                <a:ext cx="2923742" cy="715004"/>
              </a:xfrm>
              <a:prstGeom prst="rect">
                <a:avLst/>
              </a:prstGeom>
              <a:blipFill>
                <a:blip r:embed="rId6"/>
                <a:stretch>
                  <a:fillRect l="-415" t="-1681" b="-420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Arrow: Bent 65">
            <a:extLst>
              <a:ext uri="{FF2B5EF4-FFF2-40B4-BE49-F238E27FC236}">
                <a16:creationId xmlns:a16="http://schemas.microsoft.com/office/drawing/2014/main" id="{0B39CB2A-BD6D-48AB-B2EB-518DC9AC06D0}"/>
              </a:ext>
            </a:extLst>
          </p:cNvPr>
          <p:cNvSpPr/>
          <p:nvPr/>
        </p:nvSpPr>
        <p:spPr>
          <a:xfrm flipH="1" flipV="1">
            <a:off x="5326407" y="4135431"/>
            <a:ext cx="1712472" cy="613142"/>
          </a:xfrm>
          <a:prstGeom prst="bentArrow">
            <a:avLst>
              <a:gd name="adj1" fmla="val 25000"/>
              <a:gd name="adj2" fmla="val 17858"/>
              <a:gd name="adj3" fmla="val 25000"/>
              <a:gd name="adj4" fmla="val 43750"/>
            </a:avLst>
          </a:prstGeom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95091A3-BF88-46D7-BC55-BC6E003D5114}"/>
              </a:ext>
            </a:extLst>
          </p:cNvPr>
          <p:cNvSpPr/>
          <p:nvPr/>
        </p:nvSpPr>
        <p:spPr>
          <a:xfrm>
            <a:off x="6298290" y="3389324"/>
            <a:ext cx="920773" cy="85867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FC2EF84-BE5F-4884-9AC3-5B7D5BA9D90E}"/>
              </a:ext>
            </a:extLst>
          </p:cNvPr>
          <p:cNvSpPr/>
          <p:nvPr/>
        </p:nvSpPr>
        <p:spPr>
          <a:xfrm>
            <a:off x="919267" y="2505373"/>
            <a:ext cx="677334" cy="67733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143CFA4-3751-4701-B98F-7E4A6F9625FD}"/>
              </a:ext>
            </a:extLst>
          </p:cNvPr>
          <p:cNvSpPr/>
          <p:nvPr/>
        </p:nvSpPr>
        <p:spPr>
          <a:xfrm>
            <a:off x="1975101" y="2516510"/>
            <a:ext cx="677334" cy="67733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86F4187-D679-4A0B-8F28-5D2703AEFFC1}"/>
              </a:ext>
            </a:extLst>
          </p:cNvPr>
          <p:cNvSpPr/>
          <p:nvPr/>
        </p:nvSpPr>
        <p:spPr>
          <a:xfrm>
            <a:off x="2984197" y="2516510"/>
            <a:ext cx="677334" cy="67733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F8BC904-CA73-4EBE-B967-ED3DFCE3938A}"/>
              </a:ext>
            </a:extLst>
          </p:cNvPr>
          <p:cNvSpPr/>
          <p:nvPr/>
        </p:nvSpPr>
        <p:spPr>
          <a:xfrm>
            <a:off x="3984506" y="2516510"/>
            <a:ext cx="677334" cy="67733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616E128-0300-4763-B6E1-07F2C093CA02}"/>
              </a:ext>
            </a:extLst>
          </p:cNvPr>
          <p:cNvCxnSpPr>
            <a:stCxn id="69" idx="6"/>
            <a:endCxn id="70" idx="2"/>
          </p:cNvCxnSpPr>
          <p:nvPr/>
        </p:nvCxnSpPr>
        <p:spPr>
          <a:xfrm>
            <a:off x="1596601" y="2844040"/>
            <a:ext cx="378500" cy="11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17A51AC-56ED-46E2-B9ED-C741B15216AF}"/>
              </a:ext>
            </a:extLst>
          </p:cNvPr>
          <p:cNvCxnSpPr/>
          <p:nvPr/>
        </p:nvCxnSpPr>
        <p:spPr>
          <a:xfrm>
            <a:off x="2652435" y="2840328"/>
            <a:ext cx="328609" cy="7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2D19AE7-4B32-4FF5-BAFD-3409D4080C15}"/>
              </a:ext>
            </a:extLst>
          </p:cNvPr>
          <p:cNvCxnSpPr/>
          <p:nvPr/>
        </p:nvCxnSpPr>
        <p:spPr>
          <a:xfrm>
            <a:off x="3655897" y="2832904"/>
            <a:ext cx="328609" cy="7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4152B3F-8056-457C-A054-2100AB957F05}"/>
              </a:ext>
            </a:extLst>
          </p:cNvPr>
          <p:cNvCxnSpPr>
            <a:cxnSpLocks/>
            <a:stCxn id="72" idx="6"/>
            <a:endCxn id="30" idx="2"/>
          </p:cNvCxnSpPr>
          <p:nvPr/>
        </p:nvCxnSpPr>
        <p:spPr>
          <a:xfrm>
            <a:off x="4661840" y="2855177"/>
            <a:ext cx="329322" cy="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94DADB4-84F9-4B48-BD24-B3156B35A640}"/>
              </a:ext>
            </a:extLst>
          </p:cNvPr>
          <p:cNvCxnSpPr/>
          <p:nvPr/>
        </p:nvCxnSpPr>
        <p:spPr>
          <a:xfrm>
            <a:off x="569114" y="2821028"/>
            <a:ext cx="328609" cy="7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AAB3067-4B90-40D0-B781-B54FCA386674}"/>
              </a:ext>
            </a:extLst>
          </p:cNvPr>
          <p:cNvSpPr txBox="1"/>
          <p:nvPr/>
        </p:nvSpPr>
        <p:spPr>
          <a:xfrm>
            <a:off x="2643683" y="2523153"/>
            <a:ext cx="54186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w2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5C6E4A4-BC57-4DCD-904D-B543E11105D3}"/>
              </a:ext>
            </a:extLst>
          </p:cNvPr>
          <p:cNvSpPr txBox="1"/>
          <p:nvPr/>
        </p:nvSpPr>
        <p:spPr>
          <a:xfrm>
            <a:off x="3681918" y="2571750"/>
            <a:ext cx="54186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w3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BC8F02B-13D4-45D8-AF53-7131AB4ADFB5}"/>
              </a:ext>
            </a:extLst>
          </p:cNvPr>
          <p:cNvSpPr txBox="1"/>
          <p:nvPr/>
        </p:nvSpPr>
        <p:spPr>
          <a:xfrm>
            <a:off x="3653402" y="2828452"/>
            <a:ext cx="54186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O3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D505DC5-473D-46DF-B5C2-F6DD26A920D0}"/>
              </a:ext>
            </a:extLst>
          </p:cNvPr>
          <p:cNvSpPr txBox="1"/>
          <p:nvPr/>
        </p:nvSpPr>
        <p:spPr>
          <a:xfrm>
            <a:off x="1620306" y="2553200"/>
            <a:ext cx="54186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w1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81EF0A1-ED88-4D4C-8749-71368F5327E2}"/>
              </a:ext>
            </a:extLst>
          </p:cNvPr>
          <p:cNvSpPr txBox="1"/>
          <p:nvPr/>
        </p:nvSpPr>
        <p:spPr>
          <a:xfrm>
            <a:off x="2675975" y="2828452"/>
            <a:ext cx="54186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61D654F-CB5A-4FBA-8BEC-DD8541C9C826}"/>
              </a:ext>
            </a:extLst>
          </p:cNvPr>
          <p:cNvSpPr txBox="1"/>
          <p:nvPr/>
        </p:nvSpPr>
        <p:spPr>
          <a:xfrm>
            <a:off x="1580304" y="2901108"/>
            <a:ext cx="3947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A6ED15A-AE3F-4160-9D54-971C7C1DC5EF}"/>
              </a:ext>
            </a:extLst>
          </p:cNvPr>
          <p:cNvSpPr txBox="1"/>
          <p:nvPr/>
        </p:nvSpPr>
        <p:spPr>
          <a:xfrm>
            <a:off x="4581493" y="2851448"/>
            <a:ext cx="581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O4(</a:t>
            </a:r>
            <a:r>
              <a:rPr lang="cy-GB" sz="1200" dirty="0"/>
              <a:t>ŷ)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FC2ACF7-B303-4A0E-B3BF-EE8E49D142C2}"/>
                  </a:ext>
                </a:extLst>
              </p:cNvPr>
              <p:cNvSpPr/>
              <p:nvPr/>
            </p:nvSpPr>
            <p:spPr>
              <a:xfrm>
                <a:off x="1213401" y="1319878"/>
                <a:ext cx="1627374" cy="93139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US" dirty="0"/>
                  <a:t>L = loss/cost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dirty="0" smtClean="0">
                        <a:latin typeface="Abadi Extra Light" panose="020B0604020202020204" pitchFamily="34" charset="0"/>
                      </a:rPr>
                      <m:t>ᶮ</m:t>
                    </m:r>
                  </m:oMath>
                </a14:m>
                <a:r>
                  <a:rPr lang="en-US" dirty="0"/>
                  <a:t>= learning rate</a:t>
                </a:r>
              </a:p>
              <a:p>
                <a:r>
                  <a:rPr lang="en-US" dirty="0" err="1"/>
                  <a:t>w</a:t>
                </a:r>
                <a:r>
                  <a:rPr lang="en-US" baseline="-25000" dirty="0" err="1"/>
                  <a:t>n</a:t>
                </a:r>
                <a:r>
                  <a:rPr lang="en-US" dirty="0"/>
                  <a:t>=weight</a:t>
                </a:r>
              </a:p>
              <a:p>
                <a:r>
                  <a:rPr lang="en-US" dirty="0"/>
                  <a:t>O</a:t>
                </a:r>
                <a:r>
                  <a:rPr lang="en-US" baseline="-25000" dirty="0"/>
                  <a:t>n</a:t>
                </a:r>
                <a:r>
                  <a:rPr lang="en-US" dirty="0"/>
                  <a:t> = Output</a:t>
                </a:r>
                <a:endParaRPr lang="en-US" baseline="-250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FC2ACF7-B303-4A0E-B3BF-EE8E49D142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401" y="1319878"/>
                <a:ext cx="1627374" cy="931391"/>
              </a:xfrm>
              <a:prstGeom prst="rect">
                <a:avLst/>
              </a:prstGeom>
              <a:blipFill>
                <a:blip r:embed="rId7"/>
                <a:stretch>
                  <a:fillRect l="-372" t="-1299" b="-110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Flowchart: Summing Junction 29">
            <a:extLst>
              <a:ext uri="{FF2B5EF4-FFF2-40B4-BE49-F238E27FC236}">
                <a16:creationId xmlns:a16="http://schemas.microsoft.com/office/drawing/2014/main" id="{52F7B523-0E03-4023-9B0E-AD70BB18AA36}"/>
              </a:ext>
            </a:extLst>
          </p:cNvPr>
          <p:cNvSpPr/>
          <p:nvPr/>
        </p:nvSpPr>
        <p:spPr>
          <a:xfrm>
            <a:off x="4991162" y="2717959"/>
            <a:ext cx="315928" cy="275873"/>
          </a:xfrm>
          <a:prstGeom prst="flowChartSummingJunc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3904D5-BA4F-40D9-8BFF-ED3A4FF08722}"/>
              </a:ext>
            </a:extLst>
          </p:cNvPr>
          <p:cNvSpPr txBox="1"/>
          <p:nvPr/>
        </p:nvSpPr>
        <p:spPr>
          <a:xfrm>
            <a:off x="5085634" y="2503586"/>
            <a:ext cx="851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L=(y-</a:t>
            </a:r>
            <a:r>
              <a:rPr lang="cy-GB" sz="1400" dirty="0"/>
              <a:t> ŷ)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CE9E656-DE03-4014-A6D0-2AFA73236216}"/>
              </a:ext>
            </a:extLst>
          </p:cNvPr>
          <p:cNvCxnSpPr/>
          <p:nvPr/>
        </p:nvCxnSpPr>
        <p:spPr>
          <a:xfrm flipV="1">
            <a:off x="5153241" y="2996213"/>
            <a:ext cx="0" cy="258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87A505A-588D-49D0-9CFA-9495D3A20B1C}"/>
              </a:ext>
            </a:extLst>
          </p:cNvPr>
          <p:cNvSpPr/>
          <p:nvPr/>
        </p:nvSpPr>
        <p:spPr>
          <a:xfrm>
            <a:off x="4797560" y="3149238"/>
            <a:ext cx="1139196" cy="1126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Expected Output (y)</a:t>
            </a:r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E4A4BFCF-862E-4552-B658-4ED55D257DB7}"/>
              </a:ext>
            </a:extLst>
          </p:cNvPr>
          <p:cNvCxnSpPr>
            <a:endCxn id="89" idx="0"/>
          </p:cNvCxnSpPr>
          <p:nvPr/>
        </p:nvCxnSpPr>
        <p:spPr>
          <a:xfrm rot="10800000" flipV="1">
            <a:off x="4872027" y="2571750"/>
            <a:ext cx="290533" cy="27969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row: Circular 27">
            <a:extLst>
              <a:ext uri="{FF2B5EF4-FFF2-40B4-BE49-F238E27FC236}">
                <a16:creationId xmlns:a16="http://schemas.microsoft.com/office/drawing/2014/main" id="{3FF14389-28E7-4337-B417-43991AD37F18}"/>
              </a:ext>
            </a:extLst>
          </p:cNvPr>
          <p:cNvSpPr/>
          <p:nvPr/>
        </p:nvSpPr>
        <p:spPr>
          <a:xfrm rot="10800000">
            <a:off x="3825510" y="2446708"/>
            <a:ext cx="1042561" cy="1205131"/>
          </a:xfrm>
          <a:prstGeom prst="circular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Arrow: Circular 56">
            <a:extLst>
              <a:ext uri="{FF2B5EF4-FFF2-40B4-BE49-F238E27FC236}">
                <a16:creationId xmlns:a16="http://schemas.microsoft.com/office/drawing/2014/main" id="{B26BCD71-1A5C-4229-9CFD-87D3353FAB25}"/>
              </a:ext>
            </a:extLst>
          </p:cNvPr>
          <p:cNvSpPr/>
          <p:nvPr/>
        </p:nvSpPr>
        <p:spPr>
          <a:xfrm rot="10800000">
            <a:off x="2815257" y="2490644"/>
            <a:ext cx="1042561" cy="1205131"/>
          </a:xfrm>
          <a:prstGeom prst="circular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Arrow: Circular 57">
            <a:extLst>
              <a:ext uri="{FF2B5EF4-FFF2-40B4-BE49-F238E27FC236}">
                <a16:creationId xmlns:a16="http://schemas.microsoft.com/office/drawing/2014/main" id="{4C80717D-CA29-4A8E-9551-9380233D0F14}"/>
              </a:ext>
            </a:extLst>
          </p:cNvPr>
          <p:cNvSpPr/>
          <p:nvPr/>
        </p:nvSpPr>
        <p:spPr>
          <a:xfrm rot="10800000">
            <a:off x="1792293" y="2516510"/>
            <a:ext cx="1042561" cy="1205131"/>
          </a:xfrm>
          <a:prstGeom prst="circular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2671DAC-0351-498A-BA53-C74D7F323FC1}"/>
              </a:ext>
            </a:extLst>
          </p:cNvPr>
          <p:cNvSpPr/>
          <p:nvPr/>
        </p:nvSpPr>
        <p:spPr>
          <a:xfrm>
            <a:off x="733418" y="3695776"/>
            <a:ext cx="1565538" cy="8306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Same formula and method is used for calculating and adjusting the bias</a:t>
            </a:r>
          </a:p>
        </p:txBody>
      </p:sp>
    </p:spTree>
    <p:extLst>
      <p:ext uri="{BB962C8B-B14F-4D97-AF65-F5344CB8AC3E}">
        <p14:creationId xmlns:p14="http://schemas.microsoft.com/office/powerpoint/2010/main" val="82344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4" grpId="0" animBg="1"/>
      <p:bldP spid="55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3" grpId="0" animBg="1"/>
      <p:bldP spid="28" grpId="0" animBg="1"/>
      <p:bldP spid="57" grpId="0" animBg="1"/>
      <p:bldP spid="58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588BE-B116-40B2-A97F-6B6DC3066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9144000" cy="495837"/>
          </a:xfrm>
        </p:spPr>
        <p:txBody>
          <a:bodyPr/>
          <a:lstStyle/>
          <a:p>
            <a:r>
              <a:rPr lang="en-US" dirty="0"/>
              <a:t>Optimizer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E9D6105-A60A-4BED-81D6-B325E0F2F294}"/>
              </a:ext>
            </a:extLst>
          </p:cNvPr>
          <p:cNvSpPr/>
          <p:nvPr/>
        </p:nvSpPr>
        <p:spPr>
          <a:xfrm>
            <a:off x="783791" y="524292"/>
            <a:ext cx="8020878" cy="5587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Optimizer are function that calculates the loss and update the weights in backward propagation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5836385-97EA-4155-ABD2-D645CCE0D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8217262"/>
              </p:ext>
            </p:extLst>
          </p:nvPr>
        </p:nvGraphicFramePr>
        <p:xfrm>
          <a:off x="292297" y="1111469"/>
          <a:ext cx="6288807" cy="40320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DF769D1-6AD3-4A90-913C-79871DBB1F88}"/>
              </a:ext>
            </a:extLst>
          </p:cNvPr>
          <p:cNvSpPr/>
          <p:nvPr/>
        </p:nvSpPr>
        <p:spPr>
          <a:xfrm>
            <a:off x="7609643" y="1184864"/>
            <a:ext cx="1322044" cy="49403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High Resource Intensive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9C8A2E5-AC14-48C5-8FFE-166FB00ADC17}"/>
              </a:ext>
            </a:extLst>
          </p:cNvPr>
          <p:cNvSpPr/>
          <p:nvPr/>
        </p:nvSpPr>
        <p:spPr>
          <a:xfrm>
            <a:off x="7609641" y="1832633"/>
            <a:ext cx="1322044" cy="49403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Low Resource but Slow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5A900DA-2AA9-4F77-AC4D-3B5A1705B347}"/>
              </a:ext>
            </a:extLst>
          </p:cNvPr>
          <p:cNvSpPr/>
          <p:nvPr/>
        </p:nvSpPr>
        <p:spPr>
          <a:xfrm>
            <a:off x="7609641" y="2512401"/>
            <a:ext cx="1322044" cy="49403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Zig-Zag Descent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C79ECEF-2A78-4962-B990-220CC2E182AC}"/>
              </a:ext>
            </a:extLst>
          </p:cNvPr>
          <p:cNvSpPr/>
          <p:nvPr/>
        </p:nvSpPr>
        <p:spPr>
          <a:xfrm>
            <a:off x="7609640" y="3192094"/>
            <a:ext cx="1322044" cy="49403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Diminishing Gradient Issue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B6D329-7481-446E-BA7E-D6086EF844F3}"/>
              </a:ext>
            </a:extLst>
          </p:cNvPr>
          <p:cNvSpPr/>
          <p:nvPr/>
        </p:nvSpPr>
        <p:spPr>
          <a:xfrm>
            <a:off x="7609640" y="3858632"/>
            <a:ext cx="1322044" cy="49403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Overcome Diminishing Gradient Issue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5EE373A-FE92-4B6D-B00A-6643737D14A9}"/>
              </a:ext>
            </a:extLst>
          </p:cNvPr>
          <p:cNvSpPr/>
          <p:nvPr/>
        </p:nvSpPr>
        <p:spPr>
          <a:xfrm>
            <a:off x="7609643" y="4591207"/>
            <a:ext cx="1322044" cy="49403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Makes RMS Prop Curve Smooth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79B1E28A-D172-473C-8C4D-2F5F0806197B}"/>
                  </a:ext>
                </a:extLst>
              </p:cNvPr>
              <p:cNvSpPr/>
              <p:nvPr/>
            </p:nvSpPr>
            <p:spPr>
              <a:xfrm>
                <a:off x="6581102" y="1187489"/>
                <a:ext cx="1028539" cy="494034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6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n-US" sz="600" b="0" i="0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new</m:t>
                      </m:r>
                      <m:r>
                        <a:rPr lang="en-US" sz="6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6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nor/>
                        </m:rPr>
                        <a:rPr lang="en-US" sz="600" b="0" i="0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old</m:t>
                      </m:r>
                      <m:r>
                        <m:rPr>
                          <m:nor/>
                        </m:rPr>
                        <a:rPr lang="en-US" sz="6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r>
                        <m:rPr>
                          <m:nor/>
                        </m:rPr>
                        <a:rPr lang="en-US" sz="600" dirty="0">
                          <a:solidFill>
                            <a:srgbClr val="FF0000"/>
                          </a:solidFill>
                          <a:latin typeface="Abadi Extra Light" panose="020B0604020202020204" pitchFamily="34" charset="0"/>
                        </a:rPr>
                        <m:t>ᶮ</m:t>
                      </m:r>
                      <m:f>
                        <m:fPr>
                          <m:ctrlPr>
                            <a:rPr lang="en-US" sz="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𝑤𝑜𝑙𝑑</m:t>
                          </m:r>
                        </m:den>
                      </m:f>
                    </m:oMath>
                  </m:oMathPara>
                </a14:m>
                <a:endParaRPr lang="en-US" sz="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79B1E28A-D172-473C-8C4D-2F5F080619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102" y="1187489"/>
                <a:ext cx="1028539" cy="49403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DC838BB-A2B7-4154-AA73-C8BFD6101C01}"/>
                  </a:ext>
                </a:extLst>
              </p:cNvPr>
              <p:cNvSpPr/>
              <p:nvPr/>
            </p:nvSpPr>
            <p:spPr>
              <a:xfrm>
                <a:off x="6581102" y="1848939"/>
                <a:ext cx="1028539" cy="494034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n-US" sz="800" b="0" i="0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new</m:t>
                      </m:r>
                      <m:r>
                        <a:rPr lang="en-US" sz="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nor/>
                        </m:rPr>
                        <a:rPr lang="en-US" sz="800" b="0" i="0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old</m:t>
                      </m:r>
                      <m:r>
                        <m:rPr>
                          <m:nor/>
                        </m:rPr>
                        <a:rPr lang="en-US" sz="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r>
                        <m:rPr>
                          <m:nor/>
                        </m:rPr>
                        <a:rPr lang="en-US" sz="800" dirty="0">
                          <a:solidFill>
                            <a:srgbClr val="FF0000"/>
                          </a:solidFill>
                          <a:latin typeface="Abadi Extra Light" panose="020B0604020202020204" pitchFamily="34" charset="0"/>
                        </a:rPr>
                        <m:t>ᶮ</m:t>
                      </m:r>
                      <m:f>
                        <m:fPr>
                          <m:ctrlPr>
                            <a:rPr lang="en-US" sz="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𝑤𝑜𝑙𝑑</m:t>
                          </m:r>
                        </m:den>
                      </m:f>
                    </m:oMath>
                  </m:oMathPara>
                </a14:m>
                <a:endParaRPr lang="en-US" sz="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DC838BB-A2B7-4154-AA73-C8BFD6101C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102" y="1848939"/>
                <a:ext cx="1028539" cy="49403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DC7EC7CB-9955-4AFA-8325-CA8F2FD435F4}"/>
                  </a:ext>
                </a:extLst>
              </p:cNvPr>
              <p:cNvSpPr/>
              <p:nvPr/>
            </p:nvSpPr>
            <p:spPr>
              <a:xfrm>
                <a:off x="6581102" y="2523784"/>
                <a:ext cx="1028539" cy="494034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8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n-US" sz="800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new</m:t>
                      </m:r>
                      <m:r>
                        <a:rPr lang="en-US" sz="8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8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nor/>
                        </m:rPr>
                        <a:rPr lang="en-US" sz="800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old</m:t>
                      </m:r>
                      <m:r>
                        <m:rPr>
                          <m:nor/>
                        </m:rPr>
                        <a:rPr lang="en-US" sz="8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r>
                        <m:rPr>
                          <m:nor/>
                        </m:rPr>
                        <a:rPr lang="en-US" sz="800" dirty="0">
                          <a:solidFill>
                            <a:srgbClr val="FF0000"/>
                          </a:solidFill>
                          <a:latin typeface="Abadi Extra Light" panose="020B0604020202020204" pitchFamily="34" charset="0"/>
                        </a:rPr>
                        <m:t>ᶮ</m:t>
                      </m:r>
                      <m:f>
                        <m:fPr>
                          <m:ctrlPr>
                            <a:rPr lang="en-US" sz="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𝑤𝑜𝑙𝑑</m:t>
                          </m:r>
                        </m:den>
                      </m:f>
                    </m:oMath>
                  </m:oMathPara>
                </a14:m>
                <a:endParaRPr lang="en-US" sz="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DC7EC7CB-9955-4AFA-8325-CA8F2FD435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102" y="2523784"/>
                <a:ext cx="1028539" cy="49403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9535F9B8-11F2-43E3-9D3B-8CF2FA454917}"/>
                  </a:ext>
                </a:extLst>
              </p:cNvPr>
              <p:cNvSpPr/>
              <p:nvPr/>
            </p:nvSpPr>
            <p:spPr>
              <a:xfrm>
                <a:off x="6581101" y="3175863"/>
                <a:ext cx="1028539" cy="574974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7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n-US" sz="700" b="0" i="0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7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7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nor/>
                        </m:rPr>
                        <a:rPr lang="en-US" sz="700" b="0" i="0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sz="700" b="0" i="0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−1− </m:t>
                      </m:r>
                      <m:r>
                        <m:rPr>
                          <m:nor/>
                        </m:rPr>
                        <a:rPr lang="en-US" sz="700" dirty="0">
                          <a:solidFill>
                            <a:srgbClr val="FF0000"/>
                          </a:solidFill>
                          <a:latin typeface="Abadi Extra Light" panose="020B0604020202020204" pitchFamily="34" charset="0"/>
                        </a:rPr>
                        <m:t>ᶮ</m:t>
                      </m:r>
                      <m:r>
                        <m:rPr>
                          <m:nor/>
                        </m:rPr>
                        <a:rPr lang="en-US" sz="700" b="0" i="0" dirty="0" smtClean="0">
                          <a:solidFill>
                            <a:srgbClr val="FF0000"/>
                          </a:solidFill>
                          <a:latin typeface="Abadi Extra Light" panose="020B0604020202020204" pitchFamily="34" charset="0"/>
                        </a:rPr>
                        <m:t>′</m:t>
                      </m:r>
                      <m:r>
                        <m:rPr>
                          <m:nor/>
                        </m:rPr>
                        <a:rPr lang="en-US" sz="700" b="0" i="0" dirty="0" smtClean="0">
                          <a:solidFill>
                            <a:srgbClr val="FF0000"/>
                          </a:solidFill>
                          <a:latin typeface="Abadi Extra Light" panose="020B0604020202020204" pitchFamily="34" charset="0"/>
                        </a:rPr>
                        <m:t>t</m:t>
                      </m:r>
                      <m:f>
                        <m:fPr>
                          <m:ctrlPr>
                            <a:rPr lang="en-US" sz="7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7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7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7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7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𝑤𝑡</m:t>
                          </m:r>
                          <m:r>
                            <a:rPr lang="en-US" sz="700" b="0" i="1" baseline="-250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700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800" dirty="0" smtClean="0">
                        <a:solidFill>
                          <a:srgbClr val="FF0000"/>
                        </a:solidFill>
                        <a:latin typeface="Abadi Extra Light" panose="020B0604020202020204" pitchFamily="34" charset="0"/>
                      </a:rPr>
                      <m:t>ᶮ</m:t>
                    </m:r>
                    <m:r>
                      <m:rPr>
                        <m:nor/>
                      </m:rPr>
                      <a:rPr lang="en-US" sz="800" b="0" i="0" dirty="0" smtClean="0">
                        <a:solidFill>
                          <a:srgbClr val="FF0000"/>
                        </a:solidFill>
                        <a:latin typeface="Abadi Extra Light" panose="020B0604020202020204" pitchFamily="34" charset="0"/>
                      </a:rPr>
                      <m:t>′</m:t>
                    </m:r>
                  </m:oMath>
                </a14:m>
                <a:r>
                  <a:rPr lang="en-US" sz="800" dirty="0">
                    <a:solidFill>
                      <a:srgbClr val="FF0000"/>
                    </a:solidFill>
                  </a:rPr>
                  <a:t>= adaptive learning rate</a:t>
                </a:r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9535F9B8-11F2-43E3-9D3B-8CF2FA4549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101" y="3175863"/>
                <a:ext cx="1028539" cy="57497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9BD1C302-FB1B-4F6C-B08B-E00CE0F9D318}"/>
                  </a:ext>
                </a:extLst>
              </p:cNvPr>
              <p:cNvSpPr/>
              <p:nvPr/>
            </p:nvSpPr>
            <p:spPr>
              <a:xfrm>
                <a:off x="6578011" y="3846805"/>
                <a:ext cx="1034722" cy="574974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7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n-US" sz="700" b="0" i="0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7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7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nor/>
                        </m:rPr>
                        <a:rPr lang="en-US" sz="700" b="0" i="0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sz="700" b="0" i="0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−1− </m:t>
                      </m:r>
                      <m:r>
                        <m:rPr>
                          <m:nor/>
                        </m:rPr>
                        <a:rPr lang="en-US" sz="700" dirty="0">
                          <a:solidFill>
                            <a:srgbClr val="FF0000"/>
                          </a:solidFill>
                          <a:latin typeface="Abadi Extra Light" panose="020B0604020202020204" pitchFamily="34" charset="0"/>
                        </a:rPr>
                        <m:t>ᶮ</m:t>
                      </m:r>
                      <m:r>
                        <m:rPr>
                          <m:nor/>
                        </m:rPr>
                        <a:rPr lang="en-US" sz="700" b="0" i="0" dirty="0" smtClean="0">
                          <a:solidFill>
                            <a:srgbClr val="FF0000"/>
                          </a:solidFill>
                          <a:latin typeface="Abadi Extra Light" panose="020B0604020202020204" pitchFamily="34" charset="0"/>
                        </a:rPr>
                        <m:t>′′</m:t>
                      </m:r>
                      <m:r>
                        <m:rPr>
                          <m:nor/>
                        </m:rPr>
                        <a:rPr lang="en-US" sz="700" b="0" i="0" dirty="0" smtClean="0">
                          <a:solidFill>
                            <a:srgbClr val="FF0000"/>
                          </a:solidFill>
                          <a:latin typeface="Abadi Extra Light" panose="020B0604020202020204" pitchFamily="34" charset="0"/>
                        </a:rPr>
                        <m:t>t</m:t>
                      </m:r>
                      <m:f>
                        <m:fPr>
                          <m:ctrlPr>
                            <a:rPr lang="en-US" sz="7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7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7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7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7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𝑤𝑜𝑙𝑑</m:t>
                          </m:r>
                        </m:den>
                      </m:f>
                    </m:oMath>
                  </m:oMathPara>
                </a14:m>
                <a:endParaRPr lang="en-US" sz="700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800" dirty="0" smtClean="0">
                        <a:solidFill>
                          <a:srgbClr val="FF0000"/>
                        </a:solidFill>
                        <a:latin typeface="Abadi Extra Light" panose="020B0604020202020204" pitchFamily="34" charset="0"/>
                      </a:rPr>
                      <m:t>ᶮ</m:t>
                    </m:r>
                    <m:r>
                      <a:rPr lang="en-US" sz="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</m:t>
                    </m:r>
                    <m:r>
                      <m:rPr>
                        <m:nor/>
                      </m:rPr>
                      <a:rPr lang="en-US" sz="800" b="0" i="0" dirty="0" smtClean="0">
                        <a:solidFill>
                          <a:srgbClr val="FF0000"/>
                        </a:solidFill>
                        <a:latin typeface="Abadi Extra Light" panose="020B0604020202020204" pitchFamily="34" charset="0"/>
                      </a:rPr>
                      <m:t>′</m:t>
                    </m:r>
                  </m:oMath>
                </a14:m>
                <a:r>
                  <a:rPr lang="en-US" sz="800" dirty="0">
                    <a:solidFill>
                      <a:srgbClr val="FF0000"/>
                    </a:solidFill>
                  </a:rPr>
                  <a:t>= limiting adaptive learning</a:t>
                </a:r>
              </a:p>
            </p:txBody>
          </p:sp>
        </mc:Choice>
        <mc:Fallback xmlns="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9BD1C302-FB1B-4F6C-B08B-E00CE0F9D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011" y="3846805"/>
                <a:ext cx="1034722" cy="574974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2FF8F58E-7D83-48F4-B20C-78DBDB021520}"/>
                  </a:ext>
                </a:extLst>
              </p:cNvPr>
              <p:cNvSpPr/>
              <p:nvPr/>
            </p:nvSpPr>
            <p:spPr>
              <a:xfrm>
                <a:off x="6581101" y="4584275"/>
                <a:ext cx="1028539" cy="494034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6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n-US" sz="600" b="0" i="0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6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6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nor/>
                        </m:rPr>
                        <a:rPr lang="en-US" sz="600" b="0" i="0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US" sz="600" b="0" i="0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−1− </m:t>
                      </m:r>
                      <m:r>
                        <m:rPr>
                          <m:nor/>
                        </m:rPr>
                        <a:rPr lang="en-US" sz="600" dirty="0">
                          <a:solidFill>
                            <a:srgbClr val="FF0000"/>
                          </a:solidFill>
                          <a:latin typeface="Abadi Extra Light" panose="020B0604020202020204" pitchFamily="34" charset="0"/>
                        </a:rPr>
                        <m:t>ᶮ</m:t>
                      </m:r>
                      <m:f>
                        <m:fPr>
                          <m:ctrlPr>
                            <a:rPr lang="en-US" sz="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𝑉𝑡</m:t>
                          </m:r>
                        </m:num>
                        <m:den>
                          <m:r>
                            <a:rPr lang="en-US" sz="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𝑤𝑡</m:t>
                          </m:r>
                          <m:r>
                            <a:rPr lang="en-US" sz="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sz="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𝑎𝑑𝑗</m:t>
                          </m:r>
                          <m:r>
                            <a:rPr lang="en-US" sz="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𝑑𝑒𝑠𝑐𝑒𝑛𝑡</m:t>
                          </m:r>
                        </m:den>
                      </m:f>
                    </m:oMath>
                  </m:oMathPara>
                </a14:m>
                <a:endParaRPr lang="en-US" sz="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2FF8F58E-7D83-48F4-B20C-78DBDB0215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101" y="4584275"/>
                <a:ext cx="1028539" cy="494034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856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1AA1B-C6BC-470A-AC63-B06ECCD37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Optimizer Curve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A74E66D-F680-4EF6-83F9-43FDB0AEA08E}"/>
              </a:ext>
            </a:extLst>
          </p:cNvPr>
          <p:cNvGrpSpPr/>
          <p:nvPr/>
        </p:nvGrpSpPr>
        <p:grpSpPr>
          <a:xfrm>
            <a:off x="443253" y="987948"/>
            <a:ext cx="2700827" cy="1762374"/>
            <a:chOff x="2902087" y="2469157"/>
            <a:chExt cx="2700827" cy="1762374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B4E6E05-7C5E-4DB2-9254-4A832E789BB1}"/>
                </a:ext>
              </a:extLst>
            </p:cNvPr>
            <p:cNvCxnSpPr>
              <a:cxnSpLocks/>
            </p:cNvCxnSpPr>
            <p:nvPr/>
          </p:nvCxnSpPr>
          <p:spPr>
            <a:xfrm>
              <a:off x="2902087" y="2801568"/>
              <a:ext cx="116732" cy="2334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54EB6B4-F543-4C24-8C46-E2EE12BEC58E}"/>
                </a:ext>
              </a:extLst>
            </p:cNvPr>
            <p:cNvCxnSpPr>
              <a:cxnSpLocks/>
            </p:cNvCxnSpPr>
            <p:nvPr/>
          </p:nvCxnSpPr>
          <p:spPr>
            <a:xfrm>
              <a:off x="3018819" y="3057728"/>
              <a:ext cx="111868" cy="1848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418DEAC-10B4-4B08-9668-6773EFCBE6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8519" y="3271736"/>
              <a:ext cx="89173" cy="1491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8A14836-470C-40EE-95D3-575A3FA52999}"/>
                </a:ext>
              </a:extLst>
            </p:cNvPr>
            <p:cNvCxnSpPr>
              <a:cxnSpLocks/>
            </p:cNvCxnSpPr>
            <p:nvPr/>
          </p:nvCxnSpPr>
          <p:spPr>
            <a:xfrm>
              <a:off x="3257569" y="3430270"/>
              <a:ext cx="172634" cy="2274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ACEC756-74AC-496E-A4A5-D4C5849FC08E}"/>
                </a:ext>
              </a:extLst>
            </p:cNvPr>
            <p:cNvCxnSpPr>
              <a:cxnSpLocks/>
            </p:cNvCxnSpPr>
            <p:nvPr/>
          </p:nvCxnSpPr>
          <p:spPr>
            <a:xfrm>
              <a:off x="3430203" y="3675910"/>
              <a:ext cx="204666" cy="2193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FE32612-BBA5-4B06-A305-A7729A39639C}"/>
                </a:ext>
              </a:extLst>
            </p:cNvPr>
            <p:cNvCxnSpPr>
              <a:cxnSpLocks/>
            </p:cNvCxnSpPr>
            <p:nvPr/>
          </p:nvCxnSpPr>
          <p:spPr>
            <a:xfrm>
              <a:off x="3634902" y="3907276"/>
              <a:ext cx="214009" cy="1880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2B8C639-92A7-42CF-BB74-54F7F8992A0A}"/>
                </a:ext>
              </a:extLst>
            </p:cNvPr>
            <p:cNvCxnSpPr>
              <a:cxnSpLocks/>
            </p:cNvCxnSpPr>
            <p:nvPr/>
          </p:nvCxnSpPr>
          <p:spPr>
            <a:xfrm>
              <a:off x="3861879" y="4095344"/>
              <a:ext cx="194555" cy="136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961EF26-A54B-442F-A357-BB77BA25D309}"/>
                </a:ext>
              </a:extLst>
            </p:cNvPr>
            <p:cNvSpPr/>
            <p:nvPr/>
          </p:nvSpPr>
          <p:spPr>
            <a:xfrm>
              <a:off x="2915055" y="2469157"/>
              <a:ext cx="2687859" cy="1671758"/>
            </a:xfrm>
            <a:custGeom>
              <a:avLst/>
              <a:gdLst>
                <a:gd name="connsiteX0" fmla="*/ 0 w 2687859"/>
                <a:gd name="connsiteY0" fmla="*/ 270800 h 1671758"/>
                <a:gd name="connsiteX1" fmla="*/ 1297022 w 2687859"/>
                <a:gd name="connsiteY1" fmla="*/ 1671583 h 1671758"/>
                <a:gd name="connsiteX2" fmla="*/ 2529192 w 2687859"/>
                <a:gd name="connsiteY2" fmla="*/ 192979 h 1671758"/>
                <a:gd name="connsiteX3" fmla="*/ 2671864 w 2687859"/>
                <a:gd name="connsiteY3" fmla="*/ 17881 h 1671758"/>
                <a:gd name="connsiteX4" fmla="*/ 2671864 w 2687859"/>
                <a:gd name="connsiteY4" fmla="*/ 17881 h 1671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7859" h="1671758">
                  <a:moveTo>
                    <a:pt x="0" y="270800"/>
                  </a:moveTo>
                  <a:cubicBezTo>
                    <a:pt x="437745" y="977676"/>
                    <a:pt x="875490" y="1684553"/>
                    <a:pt x="1297022" y="1671583"/>
                  </a:cubicBezTo>
                  <a:cubicBezTo>
                    <a:pt x="1718554" y="1658613"/>
                    <a:pt x="2300052" y="468596"/>
                    <a:pt x="2529192" y="192979"/>
                  </a:cubicBezTo>
                  <a:cubicBezTo>
                    <a:pt x="2758332" y="-82638"/>
                    <a:pt x="2671864" y="17881"/>
                    <a:pt x="2671864" y="17881"/>
                  </a:cubicBezTo>
                  <a:lnTo>
                    <a:pt x="2671864" y="17881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0D492A22-8698-4AE8-8902-ED2C2CD1150C}"/>
              </a:ext>
            </a:extLst>
          </p:cNvPr>
          <p:cNvGrpSpPr/>
          <p:nvPr/>
        </p:nvGrpSpPr>
        <p:grpSpPr>
          <a:xfrm>
            <a:off x="3323160" y="808984"/>
            <a:ext cx="2700827" cy="1671758"/>
            <a:chOff x="3299095" y="742308"/>
            <a:chExt cx="2700827" cy="1671758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386EB88-524F-482B-BB96-56009BFB9872}"/>
                </a:ext>
              </a:extLst>
            </p:cNvPr>
            <p:cNvCxnSpPr>
              <a:cxnSpLocks/>
            </p:cNvCxnSpPr>
            <p:nvPr/>
          </p:nvCxnSpPr>
          <p:spPr>
            <a:xfrm>
              <a:off x="3299095" y="1074719"/>
              <a:ext cx="60190" cy="1063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3725B0F-E8FB-47A9-AEE8-0E227AF71658}"/>
                </a:ext>
              </a:extLst>
            </p:cNvPr>
            <p:cNvSpPr/>
            <p:nvPr/>
          </p:nvSpPr>
          <p:spPr>
            <a:xfrm>
              <a:off x="3312063" y="742308"/>
              <a:ext cx="2687859" cy="1671758"/>
            </a:xfrm>
            <a:custGeom>
              <a:avLst/>
              <a:gdLst>
                <a:gd name="connsiteX0" fmla="*/ 0 w 2687859"/>
                <a:gd name="connsiteY0" fmla="*/ 270800 h 1671758"/>
                <a:gd name="connsiteX1" fmla="*/ 1297022 w 2687859"/>
                <a:gd name="connsiteY1" fmla="*/ 1671583 h 1671758"/>
                <a:gd name="connsiteX2" fmla="*/ 2529192 w 2687859"/>
                <a:gd name="connsiteY2" fmla="*/ 192979 h 1671758"/>
                <a:gd name="connsiteX3" fmla="*/ 2671864 w 2687859"/>
                <a:gd name="connsiteY3" fmla="*/ 17881 h 1671758"/>
                <a:gd name="connsiteX4" fmla="*/ 2671864 w 2687859"/>
                <a:gd name="connsiteY4" fmla="*/ 17881 h 1671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7859" h="1671758">
                  <a:moveTo>
                    <a:pt x="0" y="270800"/>
                  </a:moveTo>
                  <a:cubicBezTo>
                    <a:pt x="437745" y="977676"/>
                    <a:pt x="875490" y="1684553"/>
                    <a:pt x="1297022" y="1671583"/>
                  </a:cubicBezTo>
                  <a:cubicBezTo>
                    <a:pt x="1718554" y="1658613"/>
                    <a:pt x="2300052" y="468596"/>
                    <a:pt x="2529192" y="192979"/>
                  </a:cubicBezTo>
                  <a:cubicBezTo>
                    <a:pt x="2758332" y="-82638"/>
                    <a:pt x="2671864" y="17881"/>
                    <a:pt x="2671864" y="17881"/>
                  </a:cubicBezTo>
                  <a:lnTo>
                    <a:pt x="2671864" y="17881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495BA0A-E93B-4DB4-84F5-B1F521F3B7E4}"/>
                </a:ext>
              </a:extLst>
            </p:cNvPr>
            <p:cNvCxnSpPr>
              <a:cxnSpLocks/>
            </p:cNvCxnSpPr>
            <p:nvPr/>
          </p:nvCxnSpPr>
          <p:spPr>
            <a:xfrm>
              <a:off x="3359285" y="1197539"/>
              <a:ext cx="60190" cy="1063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35046A4-1913-498A-A833-13FAFF23842D}"/>
                </a:ext>
              </a:extLst>
            </p:cNvPr>
            <p:cNvCxnSpPr>
              <a:cxnSpLocks/>
            </p:cNvCxnSpPr>
            <p:nvPr/>
          </p:nvCxnSpPr>
          <p:spPr>
            <a:xfrm>
              <a:off x="3430621" y="1303319"/>
              <a:ext cx="60190" cy="1063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1967CB4-BFB6-4013-8D98-331173C109BB}"/>
                </a:ext>
              </a:extLst>
            </p:cNvPr>
            <p:cNvCxnSpPr>
              <a:cxnSpLocks/>
            </p:cNvCxnSpPr>
            <p:nvPr/>
          </p:nvCxnSpPr>
          <p:spPr>
            <a:xfrm>
              <a:off x="3504290" y="1405828"/>
              <a:ext cx="60190" cy="1063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00EA411-1AF3-4A52-961C-9388BBE71910}"/>
                </a:ext>
              </a:extLst>
            </p:cNvPr>
            <p:cNvCxnSpPr>
              <a:cxnSpLocks/>
            </p:cNvCxnSpPr>
            <p:nvPr/>
          </p:nvCxnSpPr>
          <p:spPr>
            <a:xfrm>
              <a:off x="3577448" y="1511890"/>
              <a:ext cx="60190" cy="1063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88548572-A45F-4BE3-A887-F0A873FEACFC}"/>
                </a:ext>
              </a:extLst>
            </p:cNvPr>
            <p:cNvCxnSpPr>
              <a:cxnSpLocks/>
            </p:cNvCxnSpPr>
            <p:nvPr/>
          </p:nvCxnSpPr>
          <p:spPr>
            <a:xfrm>
              <a:off x="3656688" y="1615741"/>
              <a:ext cx="60190" cy="1063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8CF761C-A44E-4AEE-AC3D-C47D2BB2CE19}"/>
                </a:ext>
              </a:extLst>
            </p:cNvPr>
            <p:cNvCxnSpPr>
              <a:cxnSpLocks/>
            </p:cNvCxnSpPr>
            <p:nvPr/>
          </p:nvCxnSpPr>
          <p:spPr>
            <a:xfrm>
              <a:off x="3708671" y="1728108"/>
              <a:ext cx="90591" cy="957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C313CEF-EEF5-46F9-ADB1-29D2C0E5B828}"/>
                </a:ext>
              </a:extLst>
            </p:cNvPr>
            <p:cNvCxnSpPr>
              <a:cxnSpLocks/>
            </p:cNvCxnSpPr>
            <p:nvPr/>
          </p:nvCxnSpPr>
          <p:spPr>
            <a:xfrm>
              <a:off x="3799262" y="1823827"/>
              <a:ext cx="60190" cy="1063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08552E6D-86F8-4050-BCBD-A246E18C22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9329" y="1939373"/>
              <a:ext cx="96440" cy="865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DE15E22-656A-4F6F-89F2-EE31CD5EE4B3}"/>
                </a:ext>
              </a:extLst>
            </p:cNvPr>
            <p:cNvCxnSpPr>
              <a:cxnSpLocks/>
            </p:cNvCxnSpPr>
            <p:nvPr/>
          </p:nvCxnSpPr>
          <p:spPr>
            <a:xfrm>
              <a:off x="3945769" y="2035007"/>
              <a:ext cx="102333" cy="1072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E544261-A659-435F-9CDD-0FEA01A8AE91}"/>
                </a:ext>
              </a:extLst>
            </p:cNvPr>
            <p:cNvCxnSpPr>
              <a:cxnSpLocks/>
            </p:cNvCxnSpPr>
            <p:nvPr/>
          </p:nvCxnSpPr>
          <p:spPr>
            <a:xfrm>
              <a:off x="4048102" y="2123311"/>
              <a:ext cx="102333" cy="1016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E42A2516-5AFB-4F17-93F5-223045A6905E}"/>
                </a:ext>
              </a:extLst>
            </p:cNvPr>
            <p:cNvCxnSpPr>
              <a:cxnSpLocks/>
            </p:cNvCxnSpPr>
            <p:nvPr/>
          </p:nvCxnSpPr>
          <p:spPr>
            <a:xfrm>
              <a:off x="4150435" y="2224949"/>
              <a:ext cx="102333" cy="883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4F5E4087-8865-4DBB-8CAF-5AC9CD63FC1B}"/>
              </a:ext>
            </a:extLst>
          </p:cNvPr>
          <p:cNvGrpSpPr/>
          <p:nvPr/>
        </p:nvGrpSpPr>
        <p:grpSpPr>
          <a:xfrm>
            <a:off x="6251493" y="664604"/>
            <a:ext cx="2699601" cy="1708841"/>
            <a:chOff x="6090513" y="522943"/>
            <a:chExt cx="2699601" cy="1708841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4DDEA6DE-90E2-4944-AF84-981DA1A56EB6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13" y="855354"/>
              <a:ext cx="228600" cy="314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B103B57-C85D-454B-8346-CD6B59C4C6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67905" y="935372"/>
              <a:ext cx="113106" cy="2144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9411878D-2CC9-4F7F-B28B-EBB27AF5A79B}"/>
                </a:ext>
              </a:extLst>
            </p:cNvPr>
            <p:cNvCxnSpPr>
              <a:cxnSpLocks/>
            </p:cNvCxnSpPr>
            <p:nvPr/>
          </p:nvCxnSpPr>
          <p:spPr>
            <a:xfrm>
              <a:off x="6160226" y="1149797"/>
              <a:ext cx="320301" cy="476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D41F7D71-1CAF-45A0-AEFE-8A164EDA03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17887" y="1242788"/>
              <a:ext cx="117924" cy="2162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9A5A3202-8C1D-42F6-A6D3-C03022084030}"/>
                </a:ext>
              </a:extLst>
            </p:cNvPr>
            <p:cNvCxnSpPr>
              <a:cxnSpLocks/>
            </p:cNvCxnSpPr>
            <p:nvPr/>
          </p:nvCxnSpPr>
          <p:spPr>
            <a:xfrm>
              <a:off x="6376849" y="1458973"/>
              <a:ext cx="285390" cy="393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1D00160-FBA3-4D80-8A4C-675766818A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07411" y="1553822"/>
              <a:ext cx="85927" cy="2221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D259B63E-5C8A-43C9-A2BE-C39B74D6F9C9}"/>
                </a:ext>
              </a:extLst>
            </p:cNvPr>
            <p:cNvCxnSpPr>
              <a:cxnSpLocks/>
            </p:cNvCxnSpPr>
            <p:nvPr/>
          </p:nvCxnSpPr>
          <p:spPr>
            <a:xfrm>
              <a:off x="6550374" y="1753707"/>
              <a:ext cx="330738" cy="76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5104E61-25CF-44BE-8646-AE67395B41A7}"/>
                </a:ext>
              </a:extLst>
            </p:cNvPr>
            <p:cNvSpPr/>
            <p:nvPr/>
          </p:nvSpPr>
          <p:spPr>
            <a:xfrm>
              <a:off x="6102255" y="522943"/>
              <a:ext cx="2687859" cy="1671758"/>
            </a:xfrm>
            <a:custGeom>
              <a:avLst/>
              <a:gdLst>
                <a:gd name="connsiteX0" fmla="*/ 0 w 2687859"/>
                <a:gd name="connsiteY0" fmla="*/ 270800 h 1671758"/>
                <a:gd name="connsiteX1" fmla="*/ 1297022 w 2687859"/>
                <a:gd name="connsiteY1" fmla="*/ 1671583 h 1671758"/>
                <a:gd name="connsiteX2" fmla="*/ 2529192 w 2687859"/>
                <a:gd name="connsiteY2" fmla="*/ 192979 h 1671758"/>
                <a:gd name="connsiteX3" fmla="*/ 2671864 w 2687859"/>
                <a:gd name="connsiteY3" fmla="*/ 17881 h 1671758"/>
                <a:gd name="connsiteX4" fmla="*/ 2671864 w 2687859"/>
                <a:gd name="connsiteY4" fmla="*/ 17881 h 1671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7859" h="1671758">
                  <a:moveTo>
                    <a:pt x="0" y="270800"/>
                  </a:moveTo>
                  <a:cubicBezTo>
                    <a:pt x="437745" y="977676"/>
                    <a:pt x="875490" y="1684553"/>
                    <a:pt x="1297022" y="1671583"/>
                  </a:cubicBezTo>
                  <a:cubicBezTo>
                    <a:pt x="1718554" y="1658613"/>
                    <a:pt x="2300052" y="468596"/>
                    <a:pt x="2529192" y="192979"/>
                  </a:cubicBezTo>
                  <a:cubicBezTo>
                    <a:pt x="2758332" y="-82638"/>
                    <a:pt x="2671864" y="17881"/>
                    <a:pt x="2671864" y="17881"/>
                  </a:cubicBezTo>
                  <a:lnTo>
                    <a:pt x="2671864" y="17881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8B1E9933-DABE-40CC-BE2C-A9F229AA52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6693" y="1755040"/>
              <a:ext cx="154828" cy="2108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0DEF98A4-998C-4B4F-9444-C9F1B79992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3331" y="1927219"/>
              <a:ext cx="335600" cy="132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A0BC1D6C-2754-461F-A3CD-BA3D3AFE77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0944" y="1915953"/>
              <a:ext cx="154828" cy="2108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DD985ADC-968D-43DC-98BD-7588A1AA3C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9961" y="1975996"/>
              <a:ext cx="320200" cy="809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543B4082-9270-4B39-9E47-097FA4DE0E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1873" y="2020895"/>
              <a:ext cx="154828" cy="2108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D3C864B9-189C-4F3C-9117-C97B3A05C2FC}"/>
                </a:ext>
              </a:extLst>
            </p:cNvPr>
            <p:cNvCxnSpPr>
              <a:cxnSpLocks/>
              <a:endCxn id="75" idx="1"/>
            </p:cNvCxnSpPr>
            <p:nvPr/>
          </p:nvCxnSpPr>
          <p:spPr>
            <a:xfrm flipV="1">
              <a:off x="7002712" y="2194526"/>
              <a:ext cx="396565" cy="372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4507DED5-ACED-44FA-8511-9DBFC82CB3A9}"/>
              </a:ext>
            </a:extLst>
          </p:cNvPr>
          <p:cNvGrpSpPr/>
          <p:nvPr/>
        </p:nvGrpSpPr>
        <p:grpSpPr>
          <a:xfrm>
            <a:off x="354169" y="3286733"/>
            <a:ext cx="2814449" cy="1765535"/>
            <a:chOff x="354169" y="2919696"/>
            <a:chExt cx="2814449" cy="1765535"/>
          </a:xfrm>
        </p:grpSpPr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1B96C537-BFFE-438D-B7A8-DA996371C8D2}"/>
                </a:ext>
              </a:extLst>
            </p:cNvPr>
            <p:cNvCxnSpPr>
              <a:cxnSpLocks/>
            </p:cNvCxnSpPr>
            <p:nvPr/>
          </p:nvCxnSpPr>
          <p:spPr>
            <a:xfrm>
              <a:off x="354169" y="3195998"/>
              <a:ext cx="424689" cy="1016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0E0A2F86-C392-4792-93A6-E0D3124B5C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0759" y="3332769"/>
              <a:ext cx="253512" cy="2490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A620EC60-9B53-4E1C-A406-BC661E44E8E5}"/>
                </a:ext>
              </a:extLst>
            </p:cNvPr>
            <p:cNvCxnSpPr>
              <a:cxnSpLocks/>
            </p:cNvCxnSpPr>
            <p:nvPr/>
          </p:nvCxnSpPr>
          <p:spPr>
            <a:xfrm>
              <a:off x="559985" y="3553838"/>
              <a:ext cx="266893" cy="326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FAF975A2-6F61-4B53-944A-5AB52A628E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4272" y="3595733"/>
              <a:ext cx="92606" cy="2466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84180B87-A940-440A-9381-B1DE38578DFD}"/>
                </a:ext>
              </a:extLst>
            </p:cNvPr>
            <p:cNvCxnSpPr>
              <a:cxnSpLocks/>
            </p:cNvCxnSpPr>
            <p:nvPr/>
          </p:nvCxnSpPr>
          <p:spPr>
            <a:xfrm>
              <a:off x="788679" y="3818915"/>
              <a:ext cx="271663" cy="345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D1C0175F-53E3-4E6C-A249-26ED063323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3666" y="3862364"/>
              <a:ext cx="115406" cy="2105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F01D9685-16FA-4E2A-BAED-2EC0776808ED}"/>
                </a:ext>
              </a:extLst>
            </p:cNvPr>
            <p:cNvSpPr/>
            <p:nvPr/>
          </p:nvSpPr>
          <p:spPr>
            <a:xfrm>
              <a:off x="480759" y="2919696"/>
              <a:ext cx="2687859" cy="1671758"/>
            </a:xfrm>
            <a:custGeom>
              <a:avLst/>
              <a:gdLst>
                <a:gd name="connsiteX0" fmla="*/ 0 w 2687859"/>
                <a:gd name="connsiteY0" fmla="*/ 270800 h 1671758"/>
                <a:gd name="connsiteX1" fmla="*/ 1297022 w 2687859"/>
                <a:gd name="connsiteY1" fmla="*/ 1671583 h 1671758"/>
                <a:gd name="connsiteX2" fmla="*/ 2529192 w 2687859"/>
                <a:gd name="connsiteY2" fmla="*/ 192979 h 1671758"/>
                <a:gd name="connsiteX3" fmla="*/ 2671864 w 2687859"/>
                <a:gd name="connsiteY3" fmla="*/ 17881 h 1671758"/>
                <a:gd name="connsiteX4" fmla="*/ 2671864 w 2687859"/>
                <a:gd name="connsiteY4" fmla="*/ 17881 h 1671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7859" h="1671758">
                  <a:moveTo>
                    <a:pt x="0" y="270800"/>
                  </a:moveTo>
                  <a:cubicBezTo>
                    <a:pt x="437745" y="977676"/>
                    <a:pt x="875490" y="1684553"/>
                    <a:pt x="1297022" y="1671583"/>
                  </a:cubicBezTo>
                  <a:cubicBezTo>
                    <a:pt x="1718554" y="1658613"/>
                    <a:pt x="2300052" y="468596"/>
                    <a:pt x="2529192" y="192979"/>
                  </a:cubicBezTo>
                  <a:cubicBezTo>
                    <a:pt x="2758332" y="-82638"/>
                    <a:pt x="2671864" y="17881"/>
                    <a:pt x="2671864" y="17881"/>
                  </a:cubicBezTo>
                  <a:lnTo>
                    <a:pt x="2671864" y="17881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B531E71E-270B-4D27-9E43-26BFE6419415}"/>
                </a:ext>
              </a:extLst>
            </p:cNvPr>
            <p:cNvCxnSpPr>
              <a:cxnSpLocks/>
            </p:cNvCxnSpPr>
            <p:nvPr/>
          </p:nvCxnSpPr>
          <p:spPr>
            <a:xfrm>
              <a:off x="971369" y="4037984"/>
              <a:ext cx="204666" cy="386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46D291BB-9E0D-4427-A034-7258D41D0D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3702" y="4084849"/>
              <a:ext cx="102333" cy="2194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6D3972D1-335E-4D18-89F3-31A23048CA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4305" y="4256499"/>
              <a:ext cx="295772" cy="386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6C163B82-22F1-414B-B190-C963BB81D7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62520" y="4284967"/>
              <a:ext cx="102333" cy="2194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224A1E1A-6125-4735-83FD-30B95DD4AF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7724" y="4425338"/>
              <a:ext cx="181505" cy="427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140F134C-E3FC-406A-BB64-01F1BE3FC7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0509" y="4446196"/>
              <a:ext cx="88908" cy="1520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D20AF97A-504E-41DC-B0AF-5988DC533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6933" y="4493259"/>
              <a:ext cx="130667" cy="626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7355B7A2-8495-4567-B436-CE604CDFD2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53146" y="4533182"/>
              <a:ext cx="88908" cy="1520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2F525A36-4171-4834-B472-46995DA404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7600" y="4616653"/>
              <a:ext cx="112875" cy="526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33EAC2D3-3BDF-4E6A-A103-610A591E3F5F}"/>
              </a:ext>
            </a:extLst>
          </p:cNvPr>
          <p:cNvGrpSpPr/>
          <p:nvPr/>
        </p:nvGrpSpPr>
        <p:grpSpPr>
          <a:xfrm>
            <a:off x="3548565" y="3147501"/>
            <a:ext cx="2521477" cy="1671758"/>
            <a:chOff x="3548565" y="2780464"/>
            <a:chExt cx="2732446" cy="1671758"/>
          </a:xfrm>
        </p:grpSpPr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4BF3EB1D-A3BD-4C4F-88F5-B336831C26B1}"/>
                </a:ext>
              </a:extLst>
            </p:cNvPr>
            <p:cNvSpPr/>
            <p:nvPr/>
          </p:nvSpPr>
          <p:spPr>
            <a:xfrm>
              <a:off x="3593152" y="2780464"/>
              <a:ext cx="2687859" cy="1671758"/>
            </a:xfrm>
            <a:custGeom>
              <a:avLst/>
              <a:gdLst>
                <a:gd name="connsiteX0" fmla="*/ 0 w 2687859"/>
                <a:gd name="connsiteY0" fmla="*/ 270800 h 1671758"/>
                <a:gd name="connsiteX1" fmla="*/ 1297022 w 2687859"/>
                <a:gd name="connsiteY1" fmla="*/ 1671583 h 1671758"/>
                <a:gd name="connsiteX2" fmla="*/ 2529192 w 2687859"/>
                <a:gd name="connsiteY2" fmla="*/ 192979 h 1671758"/>
                <a:gd name="connsiteX3" fmla="*/ 2671864 w 2687859"/>
                <a:gd name="connsiteY3" fmla="*/ 17881 h 1671758"/>
                <a:gd name="connsiteX4" fmla="*/ 2671864 w 2687859"/>
                <a:gd name="connsiteY4" fmla="*/ 17881 h 1671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7859" h="1671758">
                  <a:moveTo>
                    <a:pt x="0" y="270800"/>
                  </a:moveTo>
                  <a:cubicBezTo>
                    <a:pt x="437745" y="977676"/>
                    <a:pt x="875490" y="1684553"/>
                    <a:pt x="1297022" y="1671583"/>
                  </a:cubicBezTo>
                  <a:cubicBezTo>
                    <a:pt x="1718554" y="1658613"/>
                    <a:pt x="2300052" y="468596"/>
                    <a:pt x="2529192" y="192979"/>
                  </a:cubicBezTo>
                  <a:cubicBezTo>
                    <a:pt x="2758332" y="-82638"/>
                    <a:pt x="2671864" y="17881"/>
                    <a:pt x="2671864" y="17881"/>
                  </a:cubicBezTo>
                  <a:lnTo>
                    <a:pt x="2671864" y="17881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D5995B6B-F7EB-4141-8D47-80D8CF0F4A95}"/>
                </a:ext>
              </a:extLst>
            </p:cNvPr>
            <p:cNvCxnSpPr>
              <a:cxnSpLocks/>
            </p:cNvCxnSpPr>
            <p:nvPr/>
          </p:nvCxnSpPr>
          <p:spPr>
            <a:xfrm>
              <a:off x="3548565" y="3053276"/>
              <a:ext cx="424689" cy="1016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E04722CE-3D2A-4267-9F9F-84449DEE78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75155" y="3190047"/>
              <a:ext cx="253512" cy="2490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F86B10AD-310A-47B9-B29D-881851F6D9FF}"/>
                </a:ext>
              </a:extLst>
            </p:cNvPr>
            <p:cNvCxnSpPr>
              <a:cxnSpLocks/>
            </p:cNvCxnSpPr>
            <p:nvPr/>
          </p:nvCxnSpPr>
          <p:spPr>
            <a:xfrm>
              <a:off x="3754381" y="3411116"/>
              <a:ext cx="266893" cy="326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1CA9410D-79C9-4D12-B9FC-4791B53DF1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5474" y="3458961"/>
              <a:ext cx="92606" cy="2466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998B34CF-C1BB-4394-ABC6-951473FEAF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93716" y="3660210"/>
              <a:ext cx="256719" cy="100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79F372EA-4D2E-466A-A82B-A088F386F2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96554" y="3684003"/>
              <a:ext cx="115406" cy="2105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042ABCBB-0C32-4FF7-B6E4-4ED489F167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48102" y="3836186"/>
              <a:ext cx="240599" cy="353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F4F92CF1-8983-4E27-9263-878F051F63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6057" y="3876400"/>
              <a:ext cx="102333" cy="2194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3BE27C97-0F15-420F-AE5A-2EE559E05B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92655" y="4023703"/>
              <a:ext cx="264261" cy="260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BCD3635B-C01A-409E-B8FC-B63BB8CEDF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13310" y="4049713"/>
              <a:ext cx="102333" cy="2194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60C7740D-8A7D-44F0-A258-8A8A8C0480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4476" y="4229607"/>
              <a:ext cx="291516" cy="79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935B6F6C-8627-4BFF-B7A5-D53E5ED3EA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10234" y="4259564"/>
              <a:ext cx="88908" cy="1866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0C6E50ED-6949-4E7F-85AD-9287A96755A8}"/>
                </a:ext>
              </a:extLst>
            </p:cNvPr>
            <p:cNvCxnSpPr>
              <a:cxnSpLocks/>
              <a:endCxn id="161" idx="1"/>
            </p:cNvCxnSpPr>
            <p:nvPr/>
          </p:nvCxnSpPr>
          <p:spPr>
            <a:xfrm>
              <a:off x="4546321" y="4432538"/>
              <a:ext cx="343853" cy="19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76D2A794-BBAF-46C3-BD97-B03C5F307C7A}"/>
              </a:ext>
            </a:extLst>
          </p:cNvPr>
          <p:cNvGrpSpPr/>
          <p:nvPr/>
        </p:nvGrpSpPr>
        <p:grpSpPr>
          <a:xfrm>
            <a:off x="6268549" y="2988880"/>
            <a:ext cx="2726199" cy="1671758"/>
            <a:chOff x="6268549" y="2621843"/>
            <a:chExt cx="2726199" cy="1671758"/>
          </a:xfrm>
        </p:grpSpPr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F9EBA0F1-7FD8-4059-BCF5-432FF54C60FF}"/>
                </a:ext>
              </a:extLst>
            </p:cNvPr>
            <p:cNvSpPr/>
            <p:nvPr/>
          </p:nvSpPr>
          <p:spPr>
            <a:xfrm>
              <a:off x="6306889" y="2621843"/>
              <a:ext cx="2687859" cy="1671758"/>
            </a:xfrm>
            <a:custGeom>
              <a:avLst/>
              <a:gdLst>
                <a:gd name="connsiteX0" fmla="*/ 0 w 2687859"/>
                <a:gd name="connsiteY0" fmla="*/ 270800 h 1671758"/>
                <a:gd name="connsiteX1" fmla="*/ 1297022 w 2687859"/>
                <a:gd name="connsiteY1" fmla="*/ 1671583 h 1671758"/>
                <a:gd name="connsiteX2" fmla="*/ 2529192 w 2687859"/>
                <a:gd name="connsiteY2" fmla="*/ 192979 h 1671758"/>
                <a:gd name="connsiteX3" fmla="*/ 2671864 w 2687859"/>
                <a:gd name="connsiteY3" fmla="*/ 17881 h 1671758"/>
                <a:gd name="connsiteX4" fmla="*/ 2671864 w 2687859"/>
                <a:gd name="connsiteY4" fmla="*/ 17881 h 1671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7859" h="1671758">
                  <a:moveTo>
                    <a:pt x="0" y="270800"/>
                  </a:moveTo>
                  <a:cubicBezTo>
                    <a:pt x="437745" y="977676"/>
                    <a:pt x="875490" y="1684553"/>
                    <a:pt x="1297022" y="1671583"/>
                  </a:cubicBezTo>
                  <a:cubicBezTo>
                    <a:pt x="1718554" y="1658613"/>
                    <a:pt x="2300052" y="468596"/>
                    <a:pt x="2529192" y="192979"/>
                  </a:cubicBezTo>
                  <a:cubicBezTo>
                    <a:pt x="2758332" y="-82638"/>
                    <a:pt x="2671864" y="17881"/>
                    <a:pt x="2671864" y="17881"/>
                  </a:cubicBezTo>
                  <a:lnTo>
                    <a:pt x="2671864" y="17881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65A1777E-82A9-4206-9400-0701FF20DB93}"/>
                </a:ext>
              </a:extLst>
            </p:cNvPr>
            <p:cNvSpPr/>
            <p:nvPr/>
          </p:nvSpPr>
          <p:spPr>
            <a:xfrm>
              <a:off x="6268549" y="2826913"/>
              <a:ext cx="1272031" cy="1461752"/>
            </a:xfrm>
            <a:custGeom>
              <a:avLst/>
              <a:gdLst>
                <a:gd name="connsiteX0" fmla="*/ 106493 w 1272031"/>
                <a:gd name="connsiteY0" fmla="*/ 0 h 1461752"/>
                <a:gd name="connsiteX1" fmla="*/ 9902 w 1272031"/>
                <a:gd name="connsiteY1" fmla="*/ 218941 h 1461752"/>
                <a:gd name="connsiteX2" fmla="*/ 318995 w 1272031"/>
                <a:gd name="connsiteY2" fmla="*/ 231819 h 1461752"/>
                <a:gd name="connsiteX3" fmla="*/ 241721 w 1272031"/>
                <a:gd name="connsiteY3" fmla="*/ 624625 h 1461752"/>
                <a:gd name="connsiteX4" fmla="*/ 570133 w 1272031"/>
                <a:gd name="connsiteY4" fmla="*/ 682580 h 1461752"/>
                <a:gd name="connsiteX5" fmla="*/ 518617 w 1272031"/>
                <a:gd name="connsiteY5" fmla="*/ 998112 h 1461752"/>
                <a:gd name="connsiteX6" fmla="*/ 840589 w 1272031"/>
                <a:gd name="connsiteY6" fmla="*/ 1030310 h 1461752"/>
                <a:gd name="connsiteX7" fmla="*/ 827710 w 1272031"/>
                <a:gd name="connsiteY7" fmla="*/ 1384479 h 1461752"/>
                <a:gd name="connsiteX8" fmla="*/ 1156121 w 1272031"/>
                <a:gd name="connsiteY8" fmla="*/ 1281448 h 1461752"/>
                <a:gd name="connsiteX9" fmla="*/ 1272031 w 1272031"/>
                <a:gd name="connsiteY9" fmla="*/ 1461752 h 1461752"/>
                <a:gd name="connsiteX10" fmla="*/ 1272031 w 1272031"/>
                <a:gd name="connsiteY10" fmla="*/ 1461752 h 146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2031" h="1461752">
                  <a:moveTo>
                    <a:pt x="106493" y="0"/>
                  </a:moveTo>
                  <a:cubicBezTo>
                    <a:pt x="40489" y="90152"/>
                    <a:pt x="-25515" y="180305"/>
                    <a:pt x="9902" y="218941"/>
                  </a:cubicBezTo>
                  <a:cubicBezTo>
                    <a:pt x="45319" y="257577"/>
                    <a:pt x="280359" y="164205"/>
                    <a:pt x="318995" y="231819"/>
                  </a:cubicBezTo>
                  <a:cubicBezTo>
                    <a:pt x="357632" y="299433"/>
                    <a:pt x="199865" y="549498"/>
                    <a:pt x="241721" y="624625"/>
                  </a:cubicBezTo>
                  <a:cubicBezTo>
                    <a:pt x="283577" y="699752"/>
                    <a:pt x="523984" y="620332"/>
                    <a:pt x="570133" y="682580"/>
                  </a:cubicBezTo>
                  <a:cubicBezTo>
                    <a:pt x="616282" y="744828"/>
                    <a:pt x="473541" y="940157"/>
                    <a:pt x="518617" y="998112"/>
                  </a:cubicBezTo>
                  <a:cubicBezTo>
                    <a:pt x="563693" y="1056067"/>
                    <a:pt x="789074" y="965916"/>
                    <a:pt x="840589" y="1030310"/>
                  </a:cubicBezTo>
                  <a:cubicBezTo>
                    <a:pt x="892104" y="1094704"/>
                    <a:pt x="775121" y="1342623"/>
                    <a:pt x="827710" y="1384479"/>
                  </a:cubicBezTo>
                  <a:cubicBezTo>
                    <a:pt x="880299" y="1426335"/>
                    <a:pt x="1082068" y="1268569"/>
                    <a:pt x="1156121" y="1281448"/>
                  </a:cubicBezTo>
                  <a:cubicBezTo>
                    <a:pt x="1230174" y="1294327"/>
                    <a:pt x="1272031" y="1461752"/>
                    <a:pt x="1272031" y="1461752"/>
                  </a:cubicBezTo>
                  <a:lnTo>
                    <a:pt x="1272031" y="1461752"/>
                  </a:lnTo>
                </a:path>
              </a:pathLst>
            </a:cu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9" name="Rectangle: Rounded Corners 208">
            <a:extLst>
              <a:ext uri="{FF2B5EF4-FFF2-40B4-BE49-F238E27FC236}">
                <a16:creationId xmlns:a16="http://schemas.microsoft.com/office/drawing/2014/main" id="{45C185CE-DE61-4612-89DB-C8DE82799D4D}"/>
              </a:ext>
            </a:extLst>
          </p:cNvPr>
          <p:cNvSpPr/>
          <p:nvPr/>
        </p:nvSpPr>
        <p:spPr>
          <a:xfrm>
            <a:off x="751487" y="941186"/>
            <a:ext cx="1810684" cy="36637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 Descent</a:t>
            </a:r>
          </a:p>
        </p:txBody>
      </p:sp>
      <p:sp>
        <p:nvSpPr>
          <p:cNvPr id="210" name="Rectangle: Rounded Corners 209">
            <a:extLst>
              <a:ext uri="{FF2B5EF4-FFF2-40B4-BE49-F238E27FC236}">
                <a16:creationId xmlns:a16="http://schemas.microsoft.com/office/drawing/2014/main" id="{9B4C748E-1139-4F41-8C17-F0DEF13B621A}"/>
              </a:ext>
            </a:extLst>
          </p:cNvPr>
          <p:cNvSpPr/>
          <p:nvPr/>
        </p:nvSpPr>
        <p:spPr>
          <a:xfrm>
            <a:off x="3708494" y="899428"/>
            <a:ext cx="1810684" cy="36637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/>
              <a:t>Stochastic Gradient Descent</a:t>
            </a:r>
          </a:p>
        </p:txBody>
      </p:sp>
      <p:sp>
        <p:nvSpPr>
          <p:cNvPr id="211" name="Rectangle: Rounded Corners 210">
            <a:extLst>
              <a:ext uri="{FF2B5EF4-FFF2-40B4-BE49-F238E27FC236}">
                <a16:creationId xmlns:a16="http://schemas.microsoft.com/office/drawing/2014/main" id="{901D603A-85BF-4388-AC31-CB4F051A1ED5}"/>
              </a:ext>
            </a:extLst>
          </p:cNvPr>
          <p:cNvSpPr/>
          <p:nvPr/>
        </p:nvSpPr>
        <p:spPr>
          <a:xfrm>
            <a:off x="841613" y="3186690"/>
            <a:ext cx="1810684" cy="36637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/>
              <a:t>Adaptive Gradient Descent</a:t>
            </a:r>
          </a:p>
        </p:txBody>
      </p:sp>
      <p:sp>
        <p:nvSpPr>
          <p:cNvPr id="212" name="Rectangle: Rounded Corners 211">
            <a:extLst>
              <a:ext uri="{FF2B5EF4-FFF2-40B4-BE49-F238E27FC236}">
                <a16:creationId xmlns:a16="http://schemas.microsoft.com/office/drawing/2014/main" id="{07E22851-8F0F-43E3-8F4B-AFD6158E3BE8}"/>
              </a:ext>
            </a:extLst>
          </p:cNvPr>
          <p:cNvSpPr/>
          <p:nvPr/>
        </p:nvSpPr>
        <p:spPr>
          <a:xfrm>
            <a:off x="3996935" y="3152494"/>
            <a:ext cx="1810684" cy="36637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/>
              <a:t>RMS Prop</a:t>
            </a:r>
          </a:p>
        </p:txBody>
      </p:sp>
      <p:sp>
        <p:nvSpPr>
          <p:cNvPr id="213" name="Rectangle: Rounded Corners 212">
            <a:extLst>
              <a:ext uri="{FF2B5EF4-FFF2-40B4-BE49-F238E27FC236}">
                <a16:creationId xmlns:a16="http://schemas.microsoft.com/office/drawing/2014/main" id="{2D43857A-08FA-4771-949F-68C9FC51C156}"/>
              </a:ext>
            </a:extLst>
          </p:cNvPr>
          <p:cNvSpPr/>
          <p:nvPr/>
        </p:nvSpPr>
        <p:spPr>
          <a:xfrm>
            <a:off x="6881112" y="3123674"/>
            <a:ext cx="1810684" cy="36637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/>
              <a:t>Adam</a:t>
            </a:r>
          </a:p>
        </p:txBody>
      </p:sp>
      <p:sp>
        <p:nvSpPr>
          <p:cNvPr id="214" name="Rectangle: Rounded Corners 213">
            <a:extLst>
              <a:ext uri="{FF2B5EF4-FFF2-40B4-BE49-F238E27FC236}">
                <a16:creationId xmlns:a16="http://schemas.microsoft.com/office/drawing/2014/main" id="{36D8C136-29A0-44D0-BFB4-EB1CBA05074B}"/>
              </a:ext>
            </a:extLst>
          </p:cNvPr>
          <p:cNvSpPr/>
          <p:nvPr/>
        </p:nvSpPr>
        <p:spPr>
          <a:xfrm>
            <a:off x="6613091" y="827930"/>
            <a:ext cx="1810684" cy="36637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/>
              <a:t>Mini Batch SGD</a:t>
            </a:r>
          </a:p>
        </p:txBody>
      </p: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2F12E703-DCC3-40FF-82E7-59C126CAF5D3}"/>
              </a:ext>
            </a:extLst>
          </p:cNvPr>
          <p:cNvCxnSpPr/>
          <p:nvPr/>
        </p:nvCxnSpPr>
        <p:spPr>
          <a:xfrm>
            <a:off x="3219718" y="935372"/>
            <a:ext cx="79377" cy="3932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A4D844E1-96AF-4906-A6AD-519CEFA8009D}"/>
              </a:ext>
            </a:extLst>
          </p:cNvPr>
          <p:cNvCxnSpPr>
            <a:cxnSpLocks/>
          </p:cNvCxnSpPr>
          <p:nvPr/>
        </p:nvCxnSpPr>
        <p:spPr>
          <a:xfrm>
            <a:off x="6070042" y="526781"/>
            <a:ext cx="137337" cy="44569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4049078B-CCD9-4D14-B00D-7DE66ACC52FF}"/>
              </a:ext>
            </a:extLst>
          </p:cNvPr>
          <p:cNvCxnSpPr/>
          <p:nvPr/>
        </p:nvCxnSpPr>
        <p:spPr>
          <a:xfrm flipV="1">
            <a:off x="128789" y="2659706"/>
            <a:ext cx="8865959" cy="1478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9C431A2B-5413-4BB1-9A67-912C3BD8494B}"/>
              </a:ext>
            </a:extLst>
          </p:cNvPr>
          <p:cNvSpPr/>
          <p:nvPr/>
        </p:nvSpPr>
        <p:spPr>
          <a:xfrm>
            <a:off x="1029072" y="4596644"/>
            <a:ext cx="1106469" cy="5468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8CA5E4E2-F93C-43D5-8D8A-2BF8FEB8BEA2}"/>
              </a:ext>
            </a:extLst>
          </p:cNvPr>
          <p:cNvSpPr/>
          <p:nvPr/>
        </p:nvSpPr>
        <p:spPr>
          <a:xfrm>
            <a:off x="3924770" y="4413059"/>
            <a:ext cx="1106469" cy="5468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6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/>
      <p:bldP spid="210" grpId="0" animBg="1"/>
      <p:bldP spid="211" grpId="0" animBg="1"/>
      <p:bldP spid="212" grpId="0" animBg="1"/>
      <p:bldP spid="213" grpId="0" animBg="1"/>
      <p:bldP spid="214" grpId="0" animBg="1"/>
      <p:bldP spid="3" grpId="0" animBg="1"/>
      <p:bldP spid="8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33B95-C094-4277-BBAB-7532CB214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Optimizers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3EDFD-B4CF-4B99-B3BE-F86B164FE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127" y="1227748"/>
            <a:ext cx="2181225" cy="1390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9DC943-5BB2-423A-B49F-A81DC611D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618" y="2703394"/>
            <a:ext cx="2023734" cy="12993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FA0261-9D4F-4553-A8E9-C5E485E91BFC}"/>
              </a:ext>
            </a:extLst>
          </p:cNvPr>
          <p:cNvSpPr txBox="1"/>
          <p:nvPr/>
        </p:nvSpPr>
        <p:spPr>
          <a:xfrm>
            <a:off x="4960897" y="2930525"/>
            <a:ext cx="9691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RMSProp</a:t>
            </a:r>
            <a:endParaRPr 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5C99B2-AAD8-40B5-A392-47EF9E926EFA}"/>
              </a:ext>
            </a:extLst>
          </p:cNvPr>
          <p:cNvSpPr txBox="1"/>
          <p:nvPr/>
        </p:nvSpPr>
        <p:spPr>
          <a:xfrm>
            <a:off x="4746931" y="1578630"/>
            <a:ext cx="5734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SGD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9FFBCA-6625-45B1-90D5-435E42CCD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2493" y="2703394"/>
            <a:ext cx="2023734" cy="12861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3939A3-1A20-4504-A659-ADDA2976EC41}"/>
              </a:ext>
            </a:extLst>
          </p:cNvPr>
          <p:cNvSpPr txBox="1"/>
          <p:nvPr/>
        </p:nvSpPr>
        <p:spPr>
          <a:xfrm>
            <a:off x="7705084" y="2985721"/>
            <a:ext cx="7032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adam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FDA4A3-1B9B-49FD-B79D-98DDFD4E04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8114" y="1264877"/>
            <a:ext cx="2073939" cy="12973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178884-D0B8-4947-B7EE-39CC899E01DF}"/>
              </a:ext>
            </a:extLst>
          </p:cNvPr>
          <p:cNvSpPr txBox="1"/>
          <p:nvPr/>
        </p:nvSpPr>
        <p:spPr>
          <a:xfrm>
            <a:off x="7163810" y="1479129"/>
            <a:ext cx="14307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800" dirty="0"/>
              <a:t>Adaptive Gradient Descent</a:t>
            </a: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D8641DFF-2A15-4FB2-9873-24595AA254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94848"/>
              </p:ext>
            </p:extLst>
          </p:nvPr>
        </p:nvGraphicFramePr>
        <p:xfrm>
          <a:off x="1135663" y="1589518"/>
          <a:ext cx="2936490" cy="1803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245">
                  <a:extLst>
                    <a:ext uri="{9D8B030D-6E8A-4147-A177-3AD203B41FA5}">
                      <a16:colId xmlns:a16="http://schemas.microsoft.com/office/drawing/2014/main" val="975405543"/>
                    </a:ext>
                  </a:extLst>
                </a:gridCol>
                <a:gridCol w="1468245">
                  <a:extLst>
                    <a:ext uri="{9D8B030D-6E8A-4147-A177-3AD203B41FA5}">
                      <a16:colId xmlns:a16="http://schemas.microsoft.com/office/drawing/2014/main" val="2265485848"/>
                    </a:ext>
                  </a:extLst>
                </a:gridCol>
              </a:tblGrid>
              <a:tr h="311290"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latin typeface="Arial Narrow" panose="020B0606020202030204" pitchFamily="34" charset="0"/>
                        </a:rPr>
                        <a:t>Optimizer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>
                          <a:latin typeface="Arial Narrow" panose="020B0606020202030204" pitchFamily="34" charset="0"/>
                        </a:rPr>
                        <a:t>Loss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096810"/>
                  </a:ext>
                </a:extLst>
              </a:tr>
              <a:tr h="31129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adam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173.8468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6413723"/>
                  </a:ext>
                </a:extLst>
              </a:tr>
              <a:tr h="31129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sgd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8788.1917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3202583"/>
                  </a:ext>
                </a:extLst>
              </a:tr>
              <a:tr h="31129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rmsprop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45.3809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93716664"/>
                  </a:ext>
                </a:extLst>
              </a:tr>
              <a:tr h="31129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adaptive Grad Descent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256213.7563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92046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549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FCFA1-3D7F-429F-976A-59789A19B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4BD5345-32EA-47A0-BB77-5A6671DC0BB6}"/>
              </a:ext>
            </a:extLst>
          </p:cNvPr>
          <p:cNvSpPr/>
          <p:nvPr/>
        </p:nvSpPr>
        <p:spPr>
          <a:xfrm>
            <a:off x="523875" y="831851"/>
            <a:ext cx="8302224" cy="2667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What is Back Propagation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71B5E81-F4BB-42B4-A257-64295B08D4EF}"/>
              </a:ext>
            </a:extLst>
          </p:cNvPr>
          <p:cNvSpPr/>
          <p:nvPr/>
        </p:nvSpPr>
        <p:spPr>
          <a:xfrm>
            <a:off x="523875" y="1308097"/>
            <a:ext cx="8302224" cy="2667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Neural Network Architecture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D1ACD19-E08E-4135-9E4A-DE456AB30512}"/>
              </a:ext>
            </a:extLst>
          </p:cNvPr>
          <p:cNvSpPr/>
          <p:nvPr/>
        </p:nvSpPr>
        <p:spPr>
          <a:xfrm>
            <a:off x="523875" y="1746244"/>
            <a:ext cx="8302224" cy="2667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Training Neural Network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99AC66C-9ABE-4DE0-AEEC-00C8E9776717}"/>
              </a:ext>
            </a:extLst>
          </p:cNvPr>
          <p:cNvSpPr/>
          <p:nvPr/>
        </p:nvSpPr>
        <p:spPr>
          <a:xfrm>
            <a:off x="523875" y="2212968"/>
            <a:ext cx="8302224" cy="2667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Activation Function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035A484-39C5-48D8-859D-A9474D02E281}"/>
              </a:ext>
            </a:extLst>
          </p:cNvPr>
          <p:cNvSpPr/>
          <p:nvPr/>
        </p:nvSpPr>
        <p:spPr>
          <a:xfrm>
            <a:off x="523875" y="2651127"/>
            <a:ext cx="8302224" cy="2667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Forward and Backward Propagation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627343D-3D59-47FA-9318-1D80872FCA82}"/>
              </a:ext>
            </a:extLst>
          </p:cNvPr>
          <p:cNvSpPr/>
          <p:nvPr/>
        </p:nvSpPr>
        <p:spPr>
          <a:xfrm>
            <a:off x="523875" y="3089286"/>
            <a:ext cx="8302224" cy="2667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Multi Layer Neural Network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2310CE7-7694-402A-9B8F-FDB81E81729A}"/>
              </a:ext>
            </a:extLst>
          </p:cNvPr>
          <p:cNvSpPr/>
          <p:nvPr/>
        </p:nvSpPr>
        <p:spPr>
          <a:xfrm>
            <a:off x="523875" y="3527445"/>
            <a:ext cx="8302224" cy="2667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Chain Rule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EA68AE8-5640-4A09-8911-E5F2B3FAFF5C}"/>
              </a:ext>
            </a:extLst>
          </p:cNvPr>
          <p:cNvSpPr/>
          <p:nvPr/>
        </p:nvSpPr>
        <p:spPr>
          <a:xfrm>
            <a:off x="523875" y="3971924"/>
            <a:ext cx="8302224" cy="2667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Optimizer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0F5A1A6-62F5-4B8E-8509-F5BC0C72CE10}"/>
              </a:ext>
            </a:extLst>
          </p:cNvPr>
          <p:cNvSpPr/>
          <p:nvPr/>
        </p:nvSpPr>
        <p:spPr>
          <a:xfrm>
            <a:off x="523875" y="4416403"/>
            <a:ext cx="8302224" cy="2667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Python Run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16064B3-AFDD-4431-A908-AB8C3DAD1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481" y="69108"/>
            <a:ext cx="750592" cy="64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54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0B7AAEB-C1A6-4BA3-9A2A-4FA4FF4FEF1E}"/>
              </a:ext>
            </a:extLst>
          </p:cNvPr>
          <p:cNvSpPr txBox="1">
            <a:spLocks/>
          </p:cNvSpPr>
          <p:nvPr/>
        </p:nvSpPr>
        <p:spPr bwMode="auto">
          <a:xfrm>
            <a:off x="432681" y="4284"/>
            <a:ext cx="8826099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38576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2">
                    <a:lumMod val="75000"/>
                  </a:schemeClr>
                </a:solidFill>
                <a:latin typeface="Palatino Linotype" panose="02040502050505030304" pitchFamily="18" charset="0"/>
                <a:ea typeface="+mj-ea"/>
                <a:cs typeface="+mj-cs"/>
              </a:defRPr>
            </a:lvl1pPr>
            <a:lvl2pPr algn="l" defTabSz="38576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2pPr>
            <a:lvl3pPr algn="l" defTabSz="38576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3pPr>
            <a:lvl4pPr algn="l" defTabSz="38576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4pPr>
            <a:lvl5pPr algn="l" defTabSz="38576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5pPr>
            <a:lvl6pPr marL="257175" algn="l" defTabSz="3857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6pPr>
            <a:lvl7pPr marL="514350" algn="l" defTabSz="3857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7pPr>
            <a:lvl8pPr marL="771525" algn="l" defTabSz="3857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8pPr>
            <a:lvl9pPr marL="1028700" algn="l" defTabSz="3857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25">
                <a:solidFill>
                  <a:schemeClr val="bg1"/>
                </a:solidFill>
                <a:latin typeface="Palatino Linotype" panose="02040502050505030304" pitchFamily="18" charset="0"/>
              </a:defRPr>
            </a:lvl9pPr>
          </a:lstStyle>
          <a:p>
            <a:pPr algn="l"/>
            <a:r>
              <a:rPr lang="en-US" sz="2800" dirty="0"/>
              <a:t>What is Back Propagation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C651876-2E2D-4758-AA0F-25AA645D6018}"/>
              </a:ext>
            </a:extLst>
          </p:cNvPr>
          <p:cNvSpPr/>
          <p:nvPr/>
        </p:nvSpPr>
        <p:spPr>
          <a:xfrm>
            <a:off x="1349573" y="1414564"/>
            <a:ext cx="4057650" cy="273050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 propagation is an abbreviation for “backward propagation of errors”.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method is used to train artificial neural networks.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method calculates the gradient of a loss function with respect to all the weights in the network.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gradient is fed to the optimizer to tune the weights to minimize the loss function.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5213DD-0131-4598-BD6A-116EDFE0C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929" y="385919"/>
            <a:ext cx="2457860" cy="159893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8E9E92-02C3-4445-92C9-69C111FDE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386" y="2378877"/>
            <a:ext cx="2504946" cy="214495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16460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59E7B-6C65-41E9-80C9-A8FA79FC3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Neural Network Architecture 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BF9BAE3-E51C-4A58-A232-5BBC5B0E25F8}"/>
              </a:ext>
            </a:extLst>
          </p:cNvPr>
          <p:cNvSpPr/>
          <p:nvPr/>
        </p:nvSpPr>
        <p:spPr>
          <a:xfrm>
            <a:off x="1362884" y="946239"/>
            <a:ext cx="4813300" cy="811225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Neural Network is a computer model of the brain created by connecting computing </a:t>
            </a:r>
            <a:r>
              <a:rPr lang="en-US" sz="1200" b="1" dirty="0"/>
              <a:t>nodes (neuron) </a:t>
            </a:r>
            <a:r>
              <a:rPr lang="en-US" sz="1200" dirty="0"/>
              <a:t>in parallel to enhance the computational power to perform pattern/image recognition, classification, and data clustering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46D1BC0-644E-418A-AF16-035C5E35C272}"/>
              </a:ext>
            </a:extLst>
          </p:cNvPr>
          <p:cNvSpPr/>
          <p:nvPr/>
        </p:nvSpPr>
        <p:spPr>
          <a:xfrm>
            <a:off x="4872993" y="2719889"/>
            <a:ext cx="3972692" cy="863939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Each node has an internal state called an activation signal to process the input and produce an output. </a:t>
            </a:r>
          </a:p>
          <a:p>
            <a:r>
              <a:rPr lang="en-US" sz="1200" dirty="0"/>
              <a:t>Output of each node is produced after combining the input signal and activation signal.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381AE47-24E1-432E-920F-4F2FDAC3D3A8}"/>
              </a:ext>
            </a:extLst>
          </p:cNvPr>
          <p:cNvSpPr/>
          <p:nvPr/>
        </p:nvSpPr>
        <p:spPr>
          <a:xfrm>
            <a:off x="1024647" y="2078628"/>
            <a:ext cx="7932095" cy="44901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Nodes are connected in some pattern. Each link is associated with weight to excite or inhibit the signal between nodes.  A neuron may have special weight call bias (b)</a:t>
            </a:r>
          </a:p>
        </p:txBody>
      </p:sp>
      <p:pic>
        <p:nvPicPr>
          <p:cNvPr id="2050" name="Picture 2" descr="Image result for Neural Network of Brain">
            <a:extLst>
              <a:ext uri="{FF2B5EF4-FFF2-40B4-BE49-F238E27FC236}">
                <a16:creationId xmlns:a16="http://schemas.microsoft.com/office/drawing/2014/main" id="{657C3B8E-5CC4-41FE-8379-2736E7265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735" y="3732950"/>
            <a:ext cx="862007" cy="86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C83983-0CE2-4CC1-AD21-F27102AA6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291" y="300736"/>
            <a:ext cx="1578837" cy="10594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FC6944-0624-4B8C-A701-BA2F38E80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953" y="2706699"/>
            <a:ext cx="1716841" cy="890321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6DC6AA5-74DB-4702-87DD-E5BE95253024}"/>
              </a:ext>
            </a:extLst>
          </p:cNvPr>
          <p:cNvSpPr/>
          <p:nvPr/>
        </p:nvSpPr>
        <p:spPr>
          <a:xfrm>
            <a:off x="1737398" y="3789271"/>
            <a:ext cx="3573903" cy="753018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y</a:t>
            </a:r>
            <a:r>
              <a:rPr lang="en-US" baseline="-25000" dirty="0">
                <a:solidFill>
                  <a:schemeClr val="dk1"/>
                </a:solidFill>
              </a:rPr>
              <a:t>in</a:t>
            </a:r>
            <a:r>
              <a:rPr lang="en-US" dirty="0">
                <a:solidFill>
                  <a:schemeClr val="dk1"/>
                </a:solidFill>
              </a:rPr>
              <a:t> = x</a:t>
            </a:r>
            <a:r>
              <a:rPr lang="en-US" baseline="-25000" dirty="0">
                <a:solidFill>
                  <a:schemeClr val="dk1"/>
                </a:solidFill>
              </a:rPr>
              <a:t>1</a:t>
            </a:r>
            <a:r>
              <a:rPr lang="en-US" dirty="0">
                <a:solidFill>
                  <a:schemeClr val="dk1"/>
                </a:solidFill>
              </a:rPr>
              <a:t>.w</a:t>
            </a:r>
            <a:r>
              <a:rPr lang="en-US" baseline="-25000" dirty="0">
                <a:solidFill>
                  <a:schemeClr val="dk1"/>
                </a:solidFill>
              </a:rPr>
              <a:t>1</a:t>
            </a:r>
            <a:r>
              <a:rPr lang="en-US" dirty="0">
                <a:solidFill>
                  <a:schemeClr val="dk1"/>
                </a:solidFill>
              </a:rPr>
              <a:t>+ x</a:t>
            </a:r>
            <a:r>
              <a:rPr lang="en-US" baseline="-25000" dirty="0">
                <a:solidFill>
                  <a:schemeClr val="dk1"/>
                </a:solidFill>
              </a:rPr>
              <a:t>2</a:t>
            </a:r>
            <a:r>
              <a:rPr lang="en-US" dirty="0">
                <a:solidFill>
                  <a:schemeClr val="dk1"/>
                </a:solidFill>
              </a:rPr>
              <a:t>w</a:t>
            </a:r>
            <a:r>
              <a:rPr lang="en-US" baseline="-25000" dirty="0">
                <a:solidFill>
                  <a:schemeClr val="dk1"/>
                </a:solidFill>
              </a:rPr>
              <a:t>2</a:t>
            </a:r>
            <a:r>
              <a:rPr lang="en-US" dirty="0">
                <a:solidFill>
                  <a:schemeClr val="dk1"/>
                </a:solidFill>
              </a:rPr>
              <a:t>……..</a:t>
            </a:r>
            <a:r>
              <a:rPr lang="en-US" dirty="0" err="1">
                <a:solidFill>
                  <a:schemeClr val="dk1"/>
                </a:solidFill>
              </a:rPr>
              <a:t>x</a:t>
            </a:r>
            <a:r>
              <a:rPr lang="en-US" baseline="-25000" dirty="0" err="1">
                <a:solidFill>
                  <a:schemeClr val="dk1"/>
                </a:solidFill>
              </a:rPr>
              <a:t>m</a:t>
            </a:r>
            <a:r>
              <a:rPr lang="en-US" dirty="0" err="1">
                <a:solidFill>
                  <a:schemeClr val="dk1"/>
                </a:solidFill>
              </a:rPr>
              <a:t>.w</a:t>
            </a:r>
            <a:r>
              <a:rPr lang="en-US" baseline="-25000" dirty="0" err="1">
                <a:solidFill>
                  <a:schemeClr val="dk1"/>
                </a:solidFill>
              </a:rPr>
              <a:t>m</a:t>
            </a:r>
            <a:r>
              <a:rPr lang="en-US" baseline="-25000" dirty="0">
                <a:solidFill>
                  <a:schemeClr val="dk1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=&gt; </a:t>
            </a:r>
            <a:r>
              <a:rPr lang="en-US" sz="900" dirty="0">
                <a:solidFill>
                  <a:srgbClr val="0070C0"/>
                </a:solidFill>
              </a:rPr>
              <a:t>input with weight </a:t>
            </a:r>
            <a:endParaRPr lang="en-US" baseline="-25000" dirty="0">
              <a:solidFill>
                <a:srgbClr val="0070C0"/>
              </a:solidFill>
            </a:endParaRPr>
          </a:p>
          <a:p>
            <a:r>
              <a:rPr lang="en-US" dirty="0"/>
              <a:t>y</a:t>
            </a:r>
            <a:r>
              <a:rPr lang="en-US" baseline="-25000" dirty="0"/>
              <a:t>in</a:t>
            </a:r>
            <a:r>
              <a:rPr lang="en-US" dirty="0"/>
              <a:t> =</a:t>
            </a:r>
            <a:r>
              <a:rPr lang="en-US" dirty="0">
                <a:sym typeface="Symbol" panose="05050102010706020507" pitchFamily="18" charset="2"/>
              </a:rPr>
              <a:t></a:t>
            </a:r>
            <a:r>
              <a:rPr lang="en-US" baseline="30000" dirty="0">
                <a:sym typeface="Symbol" panose="05050102010706020507" pitchFamily="18" charset="2"/>
              </a:rPr>
              <a:t>m</a:t>
            </a:r>
            <a:r>
              <a:rPr lang="en-US" baseline="-25000" dirty="0">
                <a:sym typeface="Symbol" panose="05050102010706020507" pitchFamily="18" charset="2"/>
              </a:rPr>
              <a:t>i =</a:t>
            </a:r>
            <a:r>
              <a:rPr lang="en-US" dirty="0" err="1">
                <a:sym typeface="Symbol" panose="05050102010706020507" pitchFamily="18" charset="2"/>
              </a:rPr>
              <a:t>x</a:t>
            </a:r>
            <a:r>
              <a:rPr lang="en-US" baseline="-25000" dirty="0" err="1">
                <a:sym typeface="Symbol" panose="05050102010706020507" pitchFamily="18" charset="2"/>
              </a:rPr>
              <a:t>i</a:t>
            </a:r>
            <a:r>
              <a:rPr lang="en-US" dirty="0" err="1">
                <a:sym typeface="Symbol" panose="05050102010706020507" pitchFamily="18" charset="2"/>
              </a:rPr>
              <a:t>.w</a:t>
            </a:r>
            <a:r>
              <a:rPr lang="en-US" baseline="-25000" dirty="0" err="1">
                <a:sym typeface="Symbol" panose="05050102010706020507" pitchFamily="18" charset="2"/>
              </a:rPr>
              <a:t>i</a:t>
            </a:r>
            <a:r>
              <a:rPr lang="en-US" baseline="-25000" dirty="0">
                <a:sym typeface="Symbol" panose="05050102010706020507" pitchFamily="18" charset="2"/>
              </a:rPr>
              <a:t>  </a:t>
            </a:r>
            <a:r>
              <a:rPr lang="en-US" dirty="0">
                <a:solidFill>
                  <a:srgbClr val="0070C0"/>
                </a:solidFill>
                <a:sym typeface="Symbol" panose="05050102010706020507" pitchFamily="18" charset="2"/>
              </a:rPr>
              <a:t>=&gt; </a:t>
            </a:r>
            <a:r>
              <a:rPr lang="en-US" sz="900" dirty="0">
                <a:solidFill>
                  <a:srgbClr val="0070C0"/>
                </a:solidFill>
                <a:sym typeface="Symbol" panose="05050102010706020507" pitchFamily="18" charset="2"/>
              </a:rPr>
              <a:t>Summation of input with weight</a:t>
            </a:r>
          </a:p>
          <a:p>
            <a:r>
              <a:rPr lang="en-US" dirty="0">
                <a:sym typeface="Symbol" panose="05050102010706020507" pitchFamily="18" charset="2"/>
              </a:rPr>
              <a:t>Y = F(</a:t>
            </a:r>
            <a:r>
              <a:rPr lang="en-US" dirty="0"/>
              <a:t>y</a:t>
            </a:r>
            <a:r>
              <a:rPr lang="en-US" baseline="-25000" dirty="0"/>
              <a:t>in</a:t>
            </a:r>
            <a:r>
              <a:rPr lang="en-US" dirty="0"/>
              <a:t>) </a:t>
            </a:r>
            <a:r>
              <a:rPr lang="en-US" dirty="0">
                <a:solidFill>
                  <a:srgbClr val="0070C0"/>
                </a:solidFill>
              </a:rPr>
              <a:t>=&gt; </a:t>
            </a:r>
            <a:r>
              <a:rPr lang="en-US" sz="900" dirty="0">
                <a:solidFill>
                  <a:srgbClr val="0070C0"/>
                </a:solidFill>
              </a:rPr>
              <a:t>apply activation function </a:t>
            </a:r>
            <a:endParaRPr lang="en-US" sz="900" dirty="0">
              <a:solidFill>
                <a:srgbClr val="0070C0"/>
              </a:solidFill>
              <a:sym typeface="Symbol" panose="05050102010706020507" pitchFamily="18" charset="2"/>
            </a:endParaRPr>
          </a:p>
          <a:p>
            <a:endParaRPr lang="en-US" baseline="30000" dirty="0">
              <a:solidFill>
                <a:schemeClr val="dk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F91F79E-A10E-4B04-B76A-E3F714DFC0DA}"/>
              </a:ext>
            </a:extLst>
          </p:cNvPr>
          <p:cNvSpPr/>
          <p:nvPr/>
        </p:nvSpPr>
        <p:spPr>
          <a:xfrm>
            <a:off x="1549940" y="2643464"/>
            <a:ext cx="2064942" cy="20866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0070C0"/>
                </a:solidFill>
              </a:rPr>
              <a:t>Simplified Artificial Neural Network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9DEB77F-256F-4155-A7DE-EB4640119198}"/>
              </a:ext>
            </a:extLst>
          </p:cNvPr>
          <p:cNvSpPr/>
          <p:nvPr/>
        </p:nvSpPr>
        <p:spPr>
          <a:xfrm>
            <a:off x="6238073" y="63945"/>
            <a:ext cx="2443819" cy="20866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0070C0"/>
                </a:solidFill>
              </a:rPr>
              <a:t>Multi-Layer Artificial Neural Network (ANN)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2C22845-9942-4A4C-A44A-407C40E4305E}"/>
              </a:ext>
            </a:extLst>
          </p:cNvPr>
          <p:cNvSpPr/>
          <p:nvPr/>
        </p:nvSpPr>
        <p:spPr>
          <a:xfrm>
            <a:off x="6270801" y="1392589"/>
            <a:ext cx="2398775" cy="584213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dk1"/>
                </a:solidFill>
              </a:rPr>
              <a:t>Increase in number of hidden layers increases computational complexity of the network</a:t>
            </a:r>
          </a:p>
        </p:txBody>
      </p:sp>
    </p:spTree>
    <p:extLst>
      <p:ext uri="{BB962C8B-B14F-4D97-AF65-F5344CB8AC3E}">
        <p14:creationId xmlns:p14="http://schemas.microsoft.com/office/powerpoint/2010/main" val="115734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2" grpId="0" animBg="1"/>
      <p:bldP spid="11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A102C-0DA5-4797-B4EA-CB2C6DC63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Training Neural Network </a:t>
            </a:r>
          </a:p>
        </p:txBody>
      </p:sp>
      <p:sp>
        <p:nvSpPr>
          <p:cNvPr id="7" name="Callout: Left Arrow 6">
            <a:extLst>
              <a:ext uri="{FF2B5EF4-FFF2-40B4-BE49-F238E27FC236}">
                <a16:creationId xmlns:a16="http://schemas.microsoft.com/office/drawing/2014/main" id="{4277219B-9E5B-4EE1-842A-CEB50E2FFD51}"/>
              </a:ext>
            </a:extLst>
          </p:cNvPr>
          <p:cNvSpPr/>
          <p:nvPr/>
        </p:nvSpPr>
        <p:spPr>
          <a:xfrm>
            <a:off x="4631519" y="3443592"/>
            <a:ext cx="4008786" cy="1181100"/>
          </a:xfrm>
          <a:prstGeom prst="leftArrowCallou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i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Use feed forward for learning weight</a:t>
            </a:r>
          </a:p>
          <a:p>
            <a:r>
              <a:rPr lang="en-US" i="1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Use Gradient Descent to minimize the error – backward from output to hidden layer to input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74C4360-1C85-4C18-B5C0-A0E753C89D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8429720"/>
              </p:ext>
            </p:extLst>
          </p:nvPr>
        </p:nvGraphicFramePr>
        <p:xfrm>
          <a:off x="2282757" y="863096"/>
          <a:ext cx="5178358" cy="23255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CCC30902-91D4-4CF6-9358-49648224FCBB}"/>
              </a:ext>
            </a:extLst>
          </p:cNvPr>
          <p:cNvGrpSpPr/>
          <p:nvPr/>
        </p:nvGrpSpPr>
        <p:grpSpPr>
          <a:xfrm>
            <a:off x="1659906" y="3590616"/>
            <a:ext cx="2581355" cy="1067822"/>
            <a:chOff x="1658319" y="3204025"/>
            <a:chExt cx="2581355" cy="106782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A1D42DD-06FC-41E0-9E25-2F94E91CC9D3}"/>
                </a:ext>
              </a:extLst>
            </p:cNvPr>
            <p:cNvSpPr/>
            <p:nvPr/>
          </p:nvSpPr>
          <p:spPr>
            <a:xfrm>
              <a:off x="2178171" y="3204025"/>
              <a:ext cx="1635071" cy="35786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Forward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269EF38-3AD9-4317-8211-7FD7FF9DC007}"/>
                </a:ext>
              </a:extLst>
            </p:cNvPr>
            <p:cNvSpPr/>
            <p:nvPr/>
          </p:nvSpPr>
          <p:spPr>
            <a:xfrm>
              <a:off x="2178170" y="3913978"/>
              <a:ext cx="1635071" cy="35786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Backward</a:t>
              </a:r>
            </a:p>
          </p:txBody>
        </p:sp>
        <p:sp>
          <p:nvSpPr>
            <p:cNvPr id="11" name="Arrow: Curved Right 10">
              <a:extLst>
                <a:ext uri="{FF2B5EF4-FFF2-40B4-BE49-F238E27FC236}">
                  <a16:creationId xmlns:a16="http://schemas.microsoft.com/office/drawing/2014/main" id="{DE998A8C-76F3-4EF3-B356-730B0707DD75}"/>
                </a:ext>
              </a:extLst>
            </p:cNvPr>
            <p:cNvSpPr/>
            <p:nvPr/>
          </p:nvSpPr>
          <p:spPr>
            <a:xfrm>
              <a:off x="1658319" y="3382959"/>
              <a:ext cx="317715" cy="709954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Arrow: Curved Left 11">
              <a:extLst>
                <a:ext uri="{FF2B5EF4-FFF2-40B4-BE49-F238E27FC236}">
                  <a16:creationId xmlns:a16="http://schemas.microsoft.com/office/drawing/2014/main" id="{C468FA5D-AB4D-42B7-A3E6-1068D83B15C2}"/>
                </a:ext>
              </a:extLst>
            </p:cNvPr>
            <p:cNvSpPr/>
            <p:nvPr/>
          </p:nvSpPr>
          <p:spPr>
            <a:xfrm>
              <a:off x="3912433" y="3382959"/>
              <a:ext cx="327241" cy="709954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0084B9C-3EAE-4F14-9B74-3E0615B70218}"/>
              </a:ext>
            </a:extLst>
          </p:cNvPr>
          <p:cNvSpPr/>
          <p:nvPr/>
        </p:nvSpPr>
        <p:spPr>
          <a:xfrm>
            <a:off x="2301498" y="3238533"/>
            <a:ext cx="1433594" cy="322602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Learning</a:t>
            </a: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2AF5F350-3AF2-4D73-B48A-13F3817CE4CA}"/>
              </a:ext>
            </a:extLst>
          </p:cNvPr>
          <p:cNvSpPr/>
          <p:nvPr/>
        </p:nvSpPr>
        <p:spPr>
          <a:xfrm>
            <a:off x="2301498" y="4708305"/>
            <a:ext cx="1465288" cy="357869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Minimize Error</a:t>
            </a:r>
          </a:p>
        </p:txBody>
      </p:sp>
    </p:spTree>
    <p:extLst>
      <p:ext uri="{BB962C8B-B14F-4D97-AF65-F5344CB8AC3E}">
        <p14:creationId xmlns:p14="http://schemas.microsoft.com/office/powerpoint/2010/main" val="87911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Graphic spid="8" grpId="0">
        <p:bldAsOne/>
      </p:bldGraphic>
      <p:bldP spid="14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A40D5-EFEC-4925-BEA3-DBC556D72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Gradient Descent (Optimizer)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E48365-C9F2-43BD-BE95-457D9D259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694" y="0"/>
            <a:ext cx="1480918" cy="100739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9B5047A-C160-4491-B909-1CEC52B2429A}"/>
              </a:ext>
            </a:extLst>
          </p:cNvPr>
          <p:cNvSpPr/>
          <p:nvPr/>
        </p:nvSpPr>
        <p:spPr>
          <a:xfrm>
            <a:off x="684520" y="1181100"/>
            <a:ext cx="5339166" cy="1879815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dk1"/>
                </a:solidFill>
              </a:rPr>
              <a:t>Gradient Descent is the most popular optimization algorithm used in machin</a:t>
            </a:r>
            <a:r>
              <a:rPr lang="en-US" sz="1200" dirty="0"/>
              <a:t>e learning and deep learning. It is based on a convex function and tweaks its parameter iteratively to minimize the cost function. </a:t>
            </a:r>
          </a:p>
          <a:p>
            <a:r>
              <a:rPr lang="en-US" sz="1200" dirty="0">
                <a:solidFill>
                  <a:schemeClr val="dk1"/>
                </a:solidFill>
              </a:rPr>
              <a:t>A Gradient measures the change in weights with respect to change in error. Mathematically, </a:t>
            </a:r>
            <a:r>
              <a:rPr lang="en-US" sz="1200" dirty="0"/>
              <a:t>G</a:t>
            </a:r>
            <a:r>
              <a:rPr lang="en-US" sz="1200" dirty="0">
                <a:solidFill>
                  <a:schemeClr val="dk1"/>
                </a:solidFill>
              </a:rPr>
              <a:t>radient is a partial derivative with respect to the inputs.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ACA0ED-3F1E-4B61-BB7A-C9AEDF433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322" y="3152048"/>
            <a:ext cx="2209813" cy="14431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F0A269-8D01-4FB4-A353-81C86D46E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983" y="3145721"/>
            <a:ext cx="2073132" cy="46551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A82601-1C51-470C-9290-28C1F25E80D2}"/>
              </a:ext>
            </a:extLst>
          </p:cNvPr>
          <p:cNvSpPr/>
          <p:nvPr/>
        </p:nvSpPr>
        <p:spPr>
          <a:xfrm>
            <a:off x="5832529" y="3702369"/>
            <a:ext cx="3001505" cy="85721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dk1"/>
                </a:solidFill>
              </a:rPr>
              <a:t>In the above equation, b is the next value, a is the present value, </a:t>
            </a:r>
            <a:r>
              <a:rPr lang="en-US" sz="1200" dirty="0">
                <a:sym typeface="Symbol" panose="05050102010706020507" pitchFamily="18" charset="2"/>
              </a:rPr>
              <a:t> </a:t>
            </a:r>
            <a:r>
              <a:rPr lang="en-US" sz="1200" dirty="0">
                <a:solidFill>
                  <a:schemeClr val="dk1"/>
                </a:solidFill>
              </a:rPr>
              <a:t>is the weighting factor, and </a:t>
            </a:r>
            <a:r>
              <a:rPr lang="en-US" sz="1200" dirty="0">
                <a:solidFill>
                  <a:schemeClr val="dk1"/>
                </a:solidFill>
                <a:latin typeface="Abadi" panose="020B0604020202020204" pitchFamily="34" charset="0"/>
                <a:cs typeface="AngsanaUPC" panose="020B0502040204020203" pitchFamily="18" charset="-34"/>
              </a:rPr>
              <a:t>▼</a:t>
            </a:r>
            <a:r>
              <a:rPr lang="en-US" sz="1200" dirty="0">
                <a:solidFill>
                  <a:schemeClr val="dk1"/>
                </a:solidFill>
              </a:rPr>
              <a:t>f(a) is the direction of steepest descent. 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42F0CFB-3D8F-4346-BB45-8F4A13FC95BF}"/>
              </a:ext>
            </a:extLst>
          </p:cNvPr>
          <p:cNvSpPr/>
          <p:nvPr/>
        </p:nvSpPr>
        <p:spPr>
          <a:xfrm>
            <a:off x="2116494" y="4366687"/>
            <a:ext cx="2394489" cy="54825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Reach minimum/cost/error j(</a:t>
            </a:r>
            <a:r>
              <a:rPr lang="en-US" sz="800" dirty="0" err="1">
                <a:solidFill>
                  <a:schemeClr val="tx1"/>
                </a:solidFill>
              </a:rPr>
              <a:t>w,b</a:t>
            </a:r>
            <a:r>
              <a:rPr lang="en-US" sz="800" dirty="0">
                <a:solidFill>
                  <a:schemeClr val="tx1"/>
                </a:solidFill>
              </a:rPr>
              <a:t>) adjusting weight(w) and bias(b)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732F847D-35D1-4743-923B-DFC12C5529BC}"/>
                  </a:ext>
                </a:extLst>
              </p:cNvPr>
              <p:cNvSpPr/>
              <p:nvPr/>
            </p:nvSpPr>
            <p:spPr>
              <a:xfrm>
                <a:off x="6324282" y="1894417"/>
                <a:ext cx="2757761" cy="677333"/>
              </a:xfrm>
              <a:prstGeom prst="round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dirty="0" smtClean="0">
                          <a:latin typeface="Cambria Math" panose="02040503050406030204" pitchFamily="18" charset="0"/>
                        </a:rPr>
                        <m:t>Optimizers</m:t>
                      </m:r>
                      <m:r>
                        <a:rPr lang="en-US" sz="14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dirty="0" smtClean="0">
                          <a:latin typeface="Cambria Math" panose="02040503050406030204" pitchFamily="18" charset="0"/>
                        </a:rPr>
                        <m:t>are</m:t>
                      </m:r>
                      <m:r>
                        <a:rPr lang="en-US" sz="14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dirty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14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dirty="0" smtClean="0">
                          <a:latin typeface="Cambria Math" panose="02040503050406030204" pitchFamily="18" charset="0"/>
                        </a:rPr>
                        <m:t>alogorithms</m:t>
                      </m:r>
                    </m:oMath>
                  </m:oMathPara>
                </a14:m>
                <a:endParaRPr lang="en-US" sz="14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dirty="0" smtClean="0"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sz="14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dirty="0" smtClean="0">
                          <a:latin typeface="Cambria Math" panose="02040503050406030204" pitchFamily="18" charset="0"/>
                        </a:rPr>
                        <m:t>iteratively</m:t>
                      </m:r>
                      <m:r>
                        <a:rPr lang="en-US" sz="14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dirty="0" smtClean="0">
                          <a:latin typeface="Cambria Math" panose="02040503050406030204" pitchFamily="18" charset="0"/>
                        </a:rPr>
                        <m:t>adjust</m:t>
                      </m:r>
                      <m:r>
                        <a:rPr lang="en-US" sz="14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dirty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14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dirty="0" smtClean="0">
                          <a:latin typeface="Cambria Math" panose="02040503050406030204" pitchFamily="18" charset="0"/>
                        </a:rPr>
                        <m:t>weights</m:t>
                      </m:r>
                      <m:r>
                        <a:rPr lang="en-US" sz="14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dirty="0" smtClean="0">
                          <a:latin typeface="Cambria Math" panose="02040503050406030204" pitchFamily="18" charset="0"/>
                        </a:rPr>
                        <m:t>leading</m:t>
                      </m:r>
                      <m:r>
                        <a:rPr lang="en-US" sz="14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dirty="0" smtClean="0"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sz="14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dirty="0" smtClean="0">
                          <a:latin typeface="Cambria Math" panose="02040503050406030204" pitchFamily="18" charset="0"/>
                        </a:rPr>
                        <m:t>minimize</m:t>
                      </m:r>
                      <m:r>
                        <a:rPr lang="en-US" sz="14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dirty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14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dirty="0" smtClean="0">
                          <a:latin typeface="Cambria Math" panose="02040503050406030204" pitchFamily="18" charset="0"/>
                        </a:rPr>
                        <m:t>loss</m:t>
                      </m:r>
                      <m:r>
                        <a:rPr lang="en-US" sz="1400" b="0" i="0" dirty="0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732F847D-35D1-4743-923B-DFC12C5529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282" y="1894417"/>
                <a:ext cx="2757761" cy="677333"/>
              </a:xfrm>
              <a:prstGeom prst="roundRect">
                <a:avLst/>
              </a:prstGeom>
              <a:blipFill>
                <a:blip r:embed="rId5"/>
                <a:stretch>
                  <a:fillRect b="-7080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767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1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9F48B-B175-4EAA-9486-864AE1D25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9144000" cy="654996"/>
          </a:xfrm>
        </p:spPr>
        <p:txBody>
          <a:bodyPr/>
          <a:lstStyle/>
          <a:p>
            <a:r>
              <a:rPr lang="en-US" dirty="0"/>
              <a:t>Activation Function in Neural Network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037D41E-8233-4E4F-B51A-CCB790BB646B}"/>
              </a:ext>
            </a:extLst>
          </p:cNvPr>
          <p:cNvSpPr/>
          <p:nvPr/>
        </p:nvSpPr>
        <p:spPr>
          <a:xfrm>
            <a:off x="1410237" y="560634"/>
            <a:ext cx="7431112" cy="1010589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dk1"/>
                </a:solidFill>
              </a:rPr>
              <a:t>Activation functions are mathematical equations</a:t>
            </a:r>
            <a:r>
              <a:rPr lang="en-US" sz="1200" dirty="0"/>
              <a:t> that determine the output of a neural network model.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Activation functions impact the convergence speed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Normalize the output in range of +1 to -1 or 0 to +1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Should be efficient and should reduce compactional cost </a:t>
            </a:r>
            <a:endParaRPr lang="en-US" sz="1200" dirty="0">
              <a:solidFill>
                <a:schemeClr val="dk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853D15B-1666-4874-8475-5FF8F5BE23D4}"/>
              </a:ext>
            </a:extLst>
          </p:cNvPr>
          <p:cNvSpPr/>
          <p:nvPr/>
        </p:nvSpPr>
        <p:spPr>
          <a:xfrm>
            <a:off x="1410237" y="1627708"/>
            <a:ext cx="2089007" cy="54954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b="1" dirty="0">
                <a:solidFill>
                  <a:schemeClr val="tx1"/>
                </a:solidFill>
              </a:rPr>
              <a:t>Binary Step Function: </a:t>
            </a:r>
            <a:r>
              <a:rPr lang="en-US" sz="700" dirty="0">
                <a:solidFill>
                  <a:srgbClr val="000000"/>
                </a:solidFill>
                <a:latin typeface="Lato"/>
              </a:rPr>
              <a:t>T</a:t>
            </a:r>
            <a:r>
              <a:rPr lang="en-US" sz="700" b="0" i="0" dirty="0">
                <a:solidFill>
                  <a:srgbClr val="000000"/>
                </a:solidFill>
                <a:effectLst/>
                <a:latin typeface="Lato"/>
              </a:rPr>
              <a:t>hresholds the input values to 1 and 0, if they are greater or less than zero, respectively</a:t>
            </a:r>
            <a:endParaRPr lang="en-US" sz="700" dirty="0">
              <a:solidFill>
                <a:schemeClr val="tx1"/>
              </a:solidFill>
            </a:endParaRPr>
          </a:p>
          <a:p>
            <a:r>
              <a:rPr lang="en-US" sz="700" dirty="0">
                <a:solidFill>
                  <a:schemeClr val="tx1"/>
                </a:solidFill>
              </a:rPr>
              <a:t>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C35557F-BD21-4959-BD3C-C37DCE4457DE}"/>
              </a:ext>
            </a:extLst>
          </p:cNvPr>
          <p:cNvGrpSpPr/>
          <p:nvPr/>
        </p:nvGrpSpPr>
        <p:grpSpPr>
          <a:xfrm>
            <a:off x="1410237" y="2233733"/>
            <a:ext cx="1885782" cy="850288"/>
            <a:chOff x="1351248" y="2783273"/>
            <a:chExt cx="1885782" cy="85028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E2E827F-7D7F-498A-B159-87F2146E4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1248" y="2783273"/>
              <a:ext cx="1342891" cy="85028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6A78B5E-D0C4-44B7-A137-BAC6C22CA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51248" y="2971768"/>
              <a:ext cx="1085782" cy="353510"/>
            </a:xfrm>
            <a:prstGeom prst="rect">
              <a:avLst/>
            </a:prstGeom>
          </p:spPr>
        </p:pic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152DD8B-C35D-44D7-ACA9-5A2B43E8DA6E}"/>
              </a:ext>
            </a:extLst>
          </p:cNvPr>
          <p:cNvCxnSpPr/>
          <p:nvPr/>
        </p:nvCxnSpPr>
        <p:spPr>
          <a:xfrm>
            <a:off x="3554569" y="1680693"/>
            <a:ext cx="64394" cy="3400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A51555B-8DF7-40EB-B999-F46D4EB773F9}"/>
              </a:ext>
            </a:extLst>
          </p:cNvPr>
          <p:cNvCxnSpPr/>
          <p:nvPr/>
        </p:nvCxnSpPr>
        <p:spPr>
          <a:xfrm>
            <a:off x="6129851" y="1627708"/>
            <a:ext cx="64394" cy="3400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38587DB-8937-46AF-B873-B620390FBEE1}"/>
              </a:ext>
            </a:extLst>
          </p:cNvPr>
          <p:cNvSpPr/>
          <p:nvPr/>
        </p:nvSpPr>
        <p:spPr>
          <a:xfrm>
            <a:off x="3779680" y="1684193"/>
            <a:ext cx="1603419" cy="54954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b="1" dirty="0">
                <a:solidFill>
                  <a:schemeClr val="tx1"/>
                </a:solidFill>
              </a:rPr>
              <a:t>Linear Activation Function:</a:t>
            </a:r>
            <a:r>
              <a:rPr lang="en-US" sz="700" dirty="0">
                <a:solidFill>
                  <a:schemeClr val="tx1"/>
                </a:solidFill>
              </a:rPr>
              <a:t> </a:t>
            </a:r>
            <a:r>
              <a:rPr lang="en-US" sz="700" b="0" i="0" dirty="0">
                <a:solidFill>
                  <a:srgbClr val="000000"/>
                </a:solidFill>
                <a:effectLst/>
                <a:latin typeface="Lato"/>
              </a:rPr>
              <a:t>Provides a convex error surface so optimization can be achieved faster</a:t>
            </a:r>
          </a:p>
          <a:p>
            <a:endParaRPr lang="en-US" sz="700" dirty="0">
              <a:solidFill>
                <a:schemeClr val="tx1"/>
              </a:solidFill>
            </a:endParaRPr>
          </a:p>
          <a:p>
            <a:r>
              <a:rPr lang="en-US" sz="7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EA85AF6-A192-4D26-87B7-679A5605C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680" y="2290091"/>
            <a:ext cx="1648667" cy="10906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EFBD16-2AC1-44BF-A474-3D87345FC9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816" y="3008631"/>
            <a:ext cx="585788" cy="319088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97DF068-9984-46D4-8B1D-F98F89895CBB}"/>
              </a:ext>
            </a:extLst>
          </p:cNvPr>
          <p:cNvSpPr/>
          <p:nvPr/>
        </p:nvSpPr>
        <p:spPr>
          <a:xfrm>
            <a:off x="6260695" y="1688906"/>
            <a:ext cx="2475206" cy="73332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b="1" dirty="0">
                <a:solidFill>
                  <a:schemeClr val="tx1"/>
                </a:solidFill>
              </a:rPr>
              <a:t>Sigmoid Activation Function: </a:t>
            </a:r>
            <a:r>
              <a:rPr lang="en-US" sz="700" b="0" i="0" dirty="0">
                <a:solidFill>
                  <a:srgbClr val="000000"/>
                </a:solidFill>
                <a:effectLst/>
                <a:latin typeface="Lato"/>
              </a:rPr>
              <a:t>bounded, differentiable, and nonnegative derivative. </a:t>
            </a:r>
          </a:p>
          <a:p>
            <a:r>
              <a:rPr lang="en-US" sz="700" b="0" i="0" dirty="0">
                <a:solidFill>
                  <a:srgbClr val="000000"/>
                </a:solidFill>
                <a:effectLst/>
                <a:latin typeface="Lato"/>
              </a:rPr>
              <a:t>This has a vanishing gradient, i.e., for deep NN error becomes very little during backward propagation  that effect becomes negligible close to input. </a:t>
            </a:r>
          </a:p>
          <a:p>
            <a:endParaRPr lang="en-US" sz="700" dirty="0">
              <a:solidFill>
                <a:schemeClr val="tx1"/>
              </a:solidFill>
            </a:endParaRPr>
          </a:p>
          <a:p>
            <a:r>
              <a:rPr lang="en-US" sz="7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0CEDC90-B5D5-4C29-9DD5-AD27E52137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2499" y="2457649"/>
            <a:ext cx="842783" cy="75549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00626FE-05E1-4A50-98BB-380856C809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6695" y="2640002"/>
            <a:ext cx="1052576" cy="31908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F776AB2-B6BA-4BA3-B9AB-BD82B169DB49}"/>
              </a:ext>
            </a:extLst>
          </p:cNvPr>
          <p:cNvCxnSpPr/>
          <p:nvPr/>
        </p:nvCxnSpPr>
        <p:spPr>
          <a:xfrm>
            <a:off x="1217054" y="3168175"/>
            <a:ext cx="21829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29C54CE-F669-47BB-BAAB-0D0730D86499}"/>
              </a:ext>
            </a:extLst>
          </p:cNvPr>
          <p:cNvSpPr/>
          <p:nvPr/>
        </p:nvSpPr>
        <p:spPr>
          <a:xfrm>
            <a:off x="1322819" y="3258869"/>
            <a:ext cx="2089007" cy="759837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b="1" dirty="0">
                <a:solidFill>
                  <a:schemeClr val="tx1"/>
                </a:solidFill>
              </a:rPr>
              <a:t>Rectified Linear Units (</a:t>
            </a:r>
            <a:r>
              <a:rPr lang="en-US" sz="700" b="1" dirty="0" err="1">
                <a:solidFill>
                  <a:schemeClr val="tx1"/>
                </a:solidFill>
              </a:rPr>
              <a:t>ReLU</a:t>
            </a:r>
            <a:r>
              <a:rPr lang="en-US" sz="700" b="1" dirty="0">
                <a:solidFill>
                  <a:schemeClr val="tx1"/>
                </a:solidFill>
              </a:rPr>
              <a:t>): </a:t>
            </a:r>
            <a:r>
              <a:rPr lang="en-US" sz="700" dirty="0">
                <a:solidFill>
                  <a:srgbClr val="000000"/>
                </a:solidFill>
                <a:latin typeface="Lato"/>
              </a:rPr>
              <a:t>This over comes the vanishing gradient problem. This model learns faster and performs better.</a:t>
            </a:r>
          </a:p>
          <a:p>
            <a:r>
              <a:rPr lang="en-US" sz="700" dirty="0">
                <a:solidFill>
                  <a:srgbClr val="000000"/>
                </a:solidFill>
                <a:latin typeface="Lato"/>
              </a:rPr>
              <a:t>For a negative input, the output is zero, and for positive it is x. </a:t>
            </a:r>
            <a:endParaRPr lang="en-US" sz="700" dirty="0">
              <a:solidFill>
                <a:schemeClr val="tx1"/>
              </a:solidFill>
            </a:endParaRPr>
          </a:p>
          <a:p>
            <a:r>
              <a:rPr lang="en-US" sz="7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3638ACC-9025-4494-ADB7-0F15F101D8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1116" y="4073138"/>
            <a:ext cx="1378835" cy="91580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09E73FA-869C-446C-8A79-6916D5E483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7873" y="4234577"/>
            <a:ext cx="857250" cy="276225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E4F79F3-849D-48BA-A078-BB539D113EC4}"/>
              </a:ext>
            </a:extLst>
          </p:cNvPr>
          <p:cNvSpPr/>
          <p:nvPr/>
        </p:nvSpPr>
        <p:spPr>
          <a:xfrm>
            <a:off x="3785771" y="3556763"/>
            <a:ext cx="2089007" cy="59579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b="1" dirty="0">
                <a:solidFill>
                  <a:schemeClr val="tx1"/>
                </a:solidFill>
              </a:rPr>
              <a:t>Leaky </a:t>
            </a:r>
            <a:r>
              <a:rPr lang="en-US" sz="700" b="1" dirty="0" err="1">
                <a:solidFill>
                  <a:schemeClr val="tx1"/>
                </a:solidFill>
              </a:rPr>
              <a:t>ReLU</a:t>
            </a:r>
            <a:r>
              <a:rPr lang="en-US" sz="700" b="1" dirty="0">
                <a:solidFill>
                  <a:schemeClr val="tx1"/>
                </a:solidFill>
              </a:rPr>
              <a:t>: </a:t>
            </a:r>
            <a:r>
              <a:rPr lang="en-US" sz="700" dirty="0">
                <a:solidFill>
                  <a:srgbClr val="000000"/>
                </a:solidFill>
                <a:latin typeface="Lato"/>
              </a:rPr>
              <a:t>Learning rate is too high and has large negative bias. Helps with dying </a:t>
            </a:r>
            <a:r>
              <a:rPr lang="en-US" sz="700" dirty="0" err="1">
                <a:solidFill>
                  <a:srgbClr val="000000"/>
                </a:solidFill>
                <a:latin typeface="Lato"/>
              </a:rPr>
              <a:t>ReLU</a:t>
            </a:r>
            <a:r>
              <a:rPr lang="en-US" sz="700" dirty="0">
                <a:solidFill>
                  <a:srgbClr val="000000"/>
                </a:solidFill>
                <a:latin typeface="Lato"/>
              </a:rPr>
              <a:t> problem (i.e., when data has too many zero correction becomes difficult)</a:t>
            </a:r>
            <a:r>
              <a:rPr lang="en-US" sz="700" dirty="0">
                <a:solidFill>
                  <a:schemeClr val="tx1"/>
                </a:solidFill>
                <a:latin typeface="Lato"/>
              </a:rPr>
              <a:t>.</a:t>
            </a:r>
            <a:endParaRPr lang="en-US" sz="700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48801CE-C819-46DB-9B5C-4D8753628880}"/>
              </a:ext>
            </a:extLst>
          </p:cNvPr>
          <p:cNvSpPr/>
          <p:nvPr/>
        </p:nvSpPr>
        <p:spPr>
          <a:xfrm>
            <a:off x="6331664" y="3307364"/>
            <a:ext cx="2470596" cy="50334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700" b="1" dirty="0">
                <a:solidFill>
                  <a:schemeClr val="tx1"/>
                </a:solidFill>
              </a:rPr>
              <a:t>Swish Function: </a:t>
            </a:r>
            <a:r>
              <a:rPr lang="en-US" sz="700" dirty="0">
                <a:solidFill>
                  <a:schemeClr val="tx1"/>
                </a:solidFill>
              </a:rPr>
              <a:t>This was developed by Google. It has superior performance with same level of computational efficiency as </a:t>
            </a:r>
            <a:r>
              <a:rPr lang="en-US" sz="700" dirty="0" err="1">
                <a:solidFill>
                  <a:schemeClr val="tx1"/>
                </a:solidFill>
              </a:rPr>
              <a:t>ReLU</a:t>
            </a:r>
            <a:r>
              <a:rPr lang="en-US" sz="700" dirty="0">
                <a:solidFill>
                  <a:schemeClr val="tx1"/>
                </a:solidFill>
              </a:rPr>
              <a:t>. </a:t>
            </a:r>
          </a:p>
          <a:p>
            <a:r>
              <a:rPr lang="en-US" sz="70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1FD15A7-BC19-4524-A7B4-B2BC98B1F0BA}"/>
              </a:ext>
            </a:extLst>
          </p:cNvPr>
          <p:cNvCxnSpPr/>
          <p:nvPr/>
        </p:nvCxnSpPr>
        <p:spPr>
          <a:xfrm>
            <a:off x="3880433" y="3474740"/>
            <a:ext cx="21829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52717C01-D870-49B4-A4C4-03205EA81E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98883" y="4171480"/>
            <a:ext cx="1314827" cy="85625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A21BE85-2C09-47D8-971E-8469891609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93764" y="4426659"/>
            <a:ext cx="880744" cy="345892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8920E9A-00AC-4494-B6DA-798DF683D14B}"/>
              </a:ext>
            </a:extLst>
          </p:cNvPr>
          <p:cNvCxnSpPr>
            <a:cxnSpLocks/>
          </p:cNvCxnSpPr>
          <p:nvPr/>
        </p:nvCxnSpPr>
        <p:spPr>
          <a:xfrm>
            <a:off x="6194245" y="3258869"/>
            <a:ext cx="26012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1586C6C7-0F1D-4AE5-B1FB-532C0CB3DE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26519" y="3837112"/>
            <a:ext cx="2109381" cy="84631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44CE172-315B-4D92-89E6-AC04726656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79543" y="3916892"/>
            <a:ext cx="937336" cy="38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06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6" grpId="0" animBg="1"/>
      <p:bldP spid="21" grpId="0" animBg="1"/>
      <p:bldP spid="28" grpId="0" animBg="1"/>
      <p:bldP spid="33" grpId="0" animBg="1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7BB64-F9BF-4589-96B3-B0C82EF07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and Backward Propagation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8FEC5BB-795B-48D4-9285-44F16A80EB3D}"/>
              </a:ext>
            </a:extLst>
          </p:cNvPr>
          <p:cNvSpPr/>
          <p:nvPr/>
        </p:nvSpPr>
        <p:spPr>
          <a:xfrm>
            <a:off x="1429173" y="982139"/>
            <a:ext cx="677334" cy="67733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1A8599E-408E-4520-B1BA-A74D1993D3F3}"/>
              </a:ext>
            </a:extLst>
          </p:cNvPr>
          <p:cNvSpPr/>
          <p:nvPr/>
        </p:nvSpPr>
        <p:spPr>
          <a:xfrm>
            <a:off x="1429173" y="2155611"/>
            <a:ext cx="677334" cy="67733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4E46186-9993-49D3-BDD7-B8082543AA98}"/>
              </a:ext>
            </a:extLst>
          </p:cNvPr>
          <p:cNvSpPr/>
          <p:nvPr/>
        </p:nvSpPr>
        <p:spPr>
          <a:xfrm>
            <a:off x="1429173" y="3468788"/>
            <a:ext cx="677334" cy="67733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54DDDFB-3C92-4260-9C3D-DDF0EFF81E93}"/>
              </a:ext>
            </a:extLst>
          </p:cNvPr>
          <p:cNvSpPr/>
          <p:nvPr/>
        </p:nvSpPr>
        <p:spPr>
          <a:xfrm>
            <a:off x="3396826" y="2155611"/>
            <a:ext cx="677334" cy="67733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C26B74D-24CA-49B1-9D44-EC1C0E91ED01}"/>
              </a:ext>
            </a:extLst>
          </p:cNvPr>
          <p:cNvSpPr/>
          <p:nvPr/>
        </p:nvSpPr>
        <p:spPr>
          <a:xfrm>
            <a:off x="5364479" y="2155611"/>
            <a:ext cx="677334" cy="67733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171D1E-74C9-4B47-B64B-29663F7FB36F}"/>
              </a:ext>
            </a:extLst>
          </p:cNvPr>
          <p:cNvCxnSpPr>
            <a:cxnSpLocks/>
            <a:stCxn id="3" idx="5"/>
            <a:endCxn id="6" idx="1"/>
          </p:cNvCxnSpPr>
          <p:nvPr/>
        </p:nvCxnSpPr>
        <p:spPr>
          <a:xfrm>
            <a:off x="2007314" y="1560279"/>
            <a:ext cx="1488705" cy="694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ADCA4B-8332-445E-8DBA-E322DB89D0F5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>
            <a:off x="2106507" y="2494278"/>
            <a:ext cx="12903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C2EF01-F29D-44F3-90A3-96D331F7D25F}"/>
              </a:ext>
            </a:extLst>
          </p:cNvPr>
          <p:cNvCxnSpPr>
            <a:cxnSpLocks/>
            <a:stCxn id="5" idx="7"/>
            <a:endCxn id="6" idx="3"/>
          </p:cNvCxnSpPr>
          <p:nvPr/>
        </p:nvCxnSpPr>
        <p:spPr>
          <a:xfrm flipV="1">
            <a:off x="2007314" y="2733751"/>
            <a:ext cx="1488705" cy="834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67078FB-5009-43C9-A99A-F771EE1A7D0A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4074160" y="2494278"/>
            <a:ext cx="12903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AE16F23-02CE-4310-AE62-3EE028B939FD}"/>
              </a:ext>
            </a:extLst>
          </p:cNvPr>
          <p:cNvSpPr txBox="1"/>
          <p:nvPr/>
        </p:nvSpPr>
        <p:spPr>
          <a:xfrm rot="1553267">
            <a:off x="2527501" y="1659020"/>
            <a:ext cx="54186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F15953-B4EB-4B5F-83B9-BF39783B27D1}"/>
              </a:ext>
            </a:extLst>
          </p:cNvPr>
          <p:cNvSpPr txBox="1"/>
          <p:nvPr/>
        </p:nvSpPr>
        <p:spPr>
          <a:xfrm>
            <a:off x="2565888" y="2240650"/>
            <a:ext cx="54186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B78B30-A7ED-456D-928D-E7A04583ACC9}"/>
              </a:ext>
            </a:extLst>
          </p:cNvPr>
          <p:cNvSpPr txBox="1"/>
          <p:nvPr/>
        </p:nvSpPr>
        <p:spPr>
          <a:xfrm>
            <a:off x="2229407" y="3039299"/>
            <a:ext cx="54186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1FFCEA-268E-4AA1-9C62-CB539D9D7F2F}"/>
              </a:ext>
            </a:extLst>
          </p:cNvPr>
          <p:cNvSpPr txBox="1"/>
          <p:nvPr/>
        </p:nvSpPr>
        <p:spPr>
          <a:xfrm>
            <a:off x="4515404" y="2152619"/>
            <a:ext cx="54186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w4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AA4099D-269E-4120-AF24-4F31507C278F}"/>
              </a:ext>
            </a:extLst>
          </p:cNvPr>
          <p:cNvCxnSpPr>
            <a:stCxn id="7" idx="6"/>
          </p:cNvCxnSpPr>
          <p:nvPr/>
        </p:nvCxnSpPr>
        <p:spPr>
          <a:xfrm flipV="1">
            <a:off x="6041813" y="2494277"/>
            <a:ext cx="98890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FDFF4BB1-DB3F-41B6-B51D-7F0B5C05D60D}"/>
              </a:ext>
            </a:extLst>
          </p:cNvPr>
          <p:cNvSpPr/>
          <p:nvPr/>
        </p:nvSpPr>
        <p:spPr>
          <a:xfrm>
            <a:off x="6353386" y="3378198"/>
            <a:ext cx="677334" cy="67733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3C6B803-9112-4F1F-8731-62EBBE2D3970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6692053" y="2649223"/>
            <a:ext cx="0" cy="728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4D41911-4887-4845-9C45-9F9DD8D58494}"/>
              </a:ext>
            </a:extLst>
          </p:cNvPr>
          <p:cNvSpPr txBox="1"/>
          <p:nvPr/>
        </p:nvSpPr>
        <p:spPr>
          <a:xfrm>
            <a:off x="5861830" y="1587184"/>
            <a:ext cx="98311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Predicted Output (</a:t>
            </a:r>
            <a:r>
              <a:rPr lang="cy-GB" dirty="0">
                <a:latin typeface="Abadi" panose="020B0604020104020204" pitchFamily="34" charset="0"/>
              </a:rPr>
              <a:t>ŷ</a:t>
            </a:r>
            <a:r>
              <a:rPr lang="en-US" dirty="0"/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35D6BB-44D5-4653-AED3-85E7018E8C6E}"/>
              </a:ext>
            </a:extLst>
          </p:cNvPr>
          <p:cNvSpPr txBox="1"/>
          <p:nvPr/>
        </p:nvSpPr>
        <p:spPr>
          <a:xfrm>
            <a:off x="6778638" y="2767782"/>
            <a:ext cx="98311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Actual  Output (</a:t>
            </a:r>
            <a:r>
              <a:rPr lang="cy-GB" dirty="0">
                <a:latin typeface="Abadi" panose="020B0604020104020204" pitchFamily="34" charset="0"/>
              </a:rPr>
              <a:t>y</a:t>
            </a:r>
            <a:r>
              <a:rPr lang="en-US" dirty="0"/>
              <a:t>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0CC6B90-E094-4BC2-A450-E4DE30FCC215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6353386" y="2095015"/>
            <a:ext cx="10649" cy="384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DF9330C-C221-4659-8E11-1BDF025CA217}"/>
              </a:ext>
            </a:extLst>
          </p:cNvPr>
          <p:cNvCxnSpPr/>
          <p:nvPr/>
        </p:nvCxnSpPr>
        <p:spPr>
          <a:xfrm flipH="1">
            <a:off x="6692053" y="3087657"/>
            <a:ext cx="2225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CD437A3-7ABE-4EFC-9A86-4B69589025D2}"/>
              </a:ext>
            </a:extLst>
          </p:cNvPr>
          <p:cNvSpPr txBox="1"/>
          <p:nvPr/>
        </p:nvSpPr>
        <p:spPr>
          <a:xfrm>
            <a:off x="7152149" y="2198785"/>
            <a:ext cx="174702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Compare Actual and Predicted outputs (Loss) 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AFFFD2A8-DBDF-45B8-9924-4CF1580DE975}"/>
              </a:ext>
            </a:extLst>
          </p:cNvPr>
          <p:cNvSpPr/>
          <p:nvPr/>
        </p:nvSpPr>
        <p:spPr>
          <a:xfrm>
            <a:off x="6794142" y="2058837"/>
            <a:ext cx="974871" cy="324352"/>
          </a:xfrm>
          <a:custGeom>
            <a:avLst/>
            <a:gdLst>
              <a:gd name="connsiteX0" fmla="*/ 974871 w 974871"/>
              <a:gd name="connsiteY0" fmla="*/ 250870 h 324352"/>
              <a:gd name="connsiteX1" fmla="*/ 189165 w 974871"/>
              <a:gd name="connsiteY1" fmla="*/ 256 h 324352"/>
              <a:gd name="connsiteX2" fmla="*/ 13058 w 974871"/>
              <a:gd name="connsiteY2" fmla="*/ 291510 h 324352"/>
              <a:gd name="connsiteX3" fmla="*/ 26605 w 974871"/>
              <a:gd name="connsiteY3" fmla="*/ 305056 h 32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4871" h="324352">
                <a:moveTo>
                  <a:pt x="974871" y="250870"/>
                </a:moveTo>
                <a:cubicBezTo>
                  <a:pt x="662169" y="122176"/>
                  <a:pt x="349467" y="-6517"/>
                  <a:pt x="189165" y="256"/>
                </a:cubicBezTo>
                <a:cubicBezTo>
                  <a:pt x="28863" y="7029"/>
                  <a:pt x="40151" y="240710"/>
                  <a:pt x="13058" y="291510"/>
                </a:cubicBezTo>
                <a:cubicBezTo>
                  <a:pt x="-14035" y="342310"/>
                  <a:pt x="6285" y="323683"/>
                  <a:pt x="26605" y="30505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322B4C0-13D1-439F-81D5-C9734A29DCAE}"/>
              </a:ext>
            </a:extLst>
          </p:cNvPr>
          <p:cNvSpPr txBox="1"/>
          <p:nvPr/>
        </p:nvSpPr>
        <p:spPr>
          <a:xfrm>
            <a:off x="6914593" y="1490736"/>
            <a:ext cx="18997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Minimize the Loss</a:t>
            </a:r>
          </a:p>
          <a:p>
            <a:pPr algn="ctr"/>
            <a:r>
              <a:rPr lang="en-US" dirty="0"/>
              <a:t>Loss(L) = </a:t>
            </a:r>
            <a:r>
              <a:rPr lang="en-US" dirty="0">
                <a:sym typeface="Symbol" panose="05050102010706020507" pitchFamily="18" charset="2"/>
              </a:rPr>
              <a:t></a:t>
            </a:r>
            <a:r>
              <a:rPr lang="en-US" dirty="0"/>
              <a:t>(y-</a:t>
            </a:r>
            <a:r>
              <a:rPr lang="cy-GB" dirty="0"/>
              <a:t>ŷ)</a:t>
            </a:r>
            <a:r>
              <a:rPr lang="cy-GB" baseline="30000" dirty="0"/>
              <a:t>2</a:t>
            </a:r>
            <a:endParaRPr lang="en-US" baseline="30000" dirty="0"/>
          </a:p>
        </p:txBody>
      </p:sp>
      <p:sp>
        <p:nvSpPr>
          <p:cNvPr id="47" name="Flowchart: Summing Junction 46">
            <a:extLst>
              <a:ext uri="{FF2B5EF4-FFF2-40B4-BE49-F238E27FC236}">
                <a16:creationId xmlns:a16="http://schemas.microsoft.com/office/drawing/2014/main" id="{617820DD-ABCE-41D3-BF8D-DEC87C279BE1}"/>
              </a:ext>
            </a:extLst>
          </p:cNvPr>
          <p:cNvSpPr/>
          <p:nvPr/>
        </p:nvSpPr>
        <p:spPr>
          <a:xfrm>
            <a:off x="6536266" y="2352700"/>
            <a:ext cx="315928" cy="275873"/>
          </a:xfrm>
          <a:prstGeom prst="flowChartSummingJunc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13A526-0105-4561-83B4-0B6C2985CF23}"/>
                  </a:ext>
                </a:extLst>
              </p:cNvPr>
              <p:cNvSpPr txBox="1"/>
              <p:nvPr/>
            </p:nvSpPr>
            <p:spPr>
              <a:xfrm rot="19795720">
                <a:off x="2097057" y="2974057"/>
                <a:ext cx="2458953" cy="806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 update w3</a:t>
                </a:r>
                <a14:m>
                  <m:oMath xmlns:m="http://schemas.openxmlformats.org/officeDocument/2006/math">
                    <m:r>
                      <a:rPr lang="en-US" sz="16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b="0" i="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16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sz="1600" b="0" i="0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new</m:t>
                      </m:r>
                      <m:r>
                        <a:rPr lang="en-US" sz="16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16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sz="1600" b="0" i="0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old</m:t>
                      </m:r>
                      <m:r>
                        <a:rPr lang="en-US" sz="16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sz="1600" dirty="0">
                          <a:solidFill>
                            <a:srgbClr val="FF0000"/>
                          </a:solidFill>
                          <a:latin typeface="Abadi Extra Light" panose="020B0604020202020204" pitchFamily="34" charset="0"/>
                        </a:rPr>
                        <m:t>ᶮ</m:t>
                      </m:r>
                      <m:f>
                        <m:fPr>
                          <m:ctrlP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b="0" i="1" baseline="-250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𝑜𝑙𝑑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A13A526-0105-4561-83B4-0B6C2985C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795720">
                <a:off x="2097057" y="2974057"/>
                <a:ext cx="2458953" cy="8067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3DEF0AA-341D-4D9A-82B6-2F35442F0592}"/>
                  </a:ext>
                </a:extLst>
              </p:cNvPr>
              <p:cNvSpPr txBox="1"/>
              <p:nvPr/>
            </p:nvSpPr>
            <p:spPr>
              <a:xfrm>
                <a:off x="3384973" y="1217236"/>
                <a:ext cx="2401148" cy="768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Update w4 reduce loss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16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m:rPr>
                          <m:sty m:val="p"/>
                        </m:rPr>
                        <a:rPr lang="en-US" sz="1600" b="0" i="0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new</m:t>
                      </m:r>
                      <m:r>
                        <a:rPr lang="en-US" sz="16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m:rPr>
                          <m:nor/>
                        </m:rPr>
                        <a:rPr lang="en-US" sz="1600" b="0" i="0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old</m:t>
                      </m:r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r>
                        <m:rPr>
                          <m:nor/>
                        </m:rPr>
                        <a:rPr lang="en-US" sz="1600" dirty="0">
                          <a:solidFill>
                            <a:srgbClr val="FF0000"/>
                          </a:solidFill>
                          <a:latin typeface="Abadi Extra Light" panose="020B0604020202020204" pitchFamily="34" charset="0"/>
                        </a:rPr>
                        <m:t>ᶮ</m:t>
                      </m:r>
                      <m:f>
                        <m:fPr>
                          <m:ctrlP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600" b="0" i="1" baseline="-250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𝑜𝑙𝑑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3DEF0AA-341D-4D9A-82B6-2F35442F0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973" y="1217236"/>
                <a:ext cx="2401148" cy="768287"/>
              </a:xfrm>
              <a:prstGeom prst="rect">
                <a:avLst/>
              </a:prstGeom>
              <a:blipFill>
                <a:blip r:embed="rId3"/>
                <a:stretch>
                  <a:fillRect l="-508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526AC4F-CD06-444E-83EC-0579A570E631}"/>
                  </a:ext>
                </a:extLst>
              </p:cNvPr>
              <p:cNvSpPr txBox="1"/>
              <p:nvPr/>
            </p:nvSpPr>
            <p:spPr>
              <a:xfrm>
                <a:off x="3948853" y="3243903"/>
                <a:ext cx="2457251" cy="5707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dirty="0" smtClean="0">
                        <a:latin typeface="Abadi Extra Light" panose="020B0604020202020204" pitchFamily="34" charset="0"/>
                      </a:rPr>
                      <m:t>ᶮ</m:t>
                    </m:r>
                  </m:oMath>
                </a14:m>
                <a:r>
                  <a:rPr lang="en-US" dirty="0"/>
                  <a:t>= Learning Rate (very low value in range of 0.01,0.001)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526AC4F-CD06-444E-83EC-0579A570E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853" y="3243903"/>
                <a:ext cx="2457251" cy="570734"/>
              </a:xfrm>
              <a:prstGeom prst="rect">
                <a:avLst/>
              </a:prstGeom>
              <a:blipFill>
                <a:blip r:embed="rId4"/>
                <a:stretch>
                  <a:fillRect l="-744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0042F2C7-B145-43AF-9A3D-6F7C9600A06B}"/>
              </a:ext>
            </a:extLst>
          </p:cNvPr>
          <p:cNvSpPr/>
          <p:nvPr/>
        </p:nvSpPr>
        <p:spPr>
          <a:xfrm>
            <a:off x="3948853" y="1910080"/>
            <a:ext cx="636694" cy="372533"/>
          </a:xfrm>
          <a:custGeom>
            <a:avLst/>
            <a:gdLst>
              <a:gd name="connsiteX0" fmla="*/ 0 w 636694"/>
              <a:gd name="connsiteY0" fmla="*/ 0 h 372533"/>
              <a:gd name="connsiteX1" fmla="*/ 555414 w 636694"/>
              <a:gd name="connsiteY1" fmla="*/ 135467 h 372533"/>
              <a:gd name="connsiteX2" fmla="*/ 270934 w 636694"/>
              <a:gd name="connsiteY2" fmla="*/ 304800 h 372533"/>
              <a:gd name="connsiteX3" fmla="*/ 636694 w 636694"/>
              <a:gd name="connsiteY3" fmla="*/ 372533 h 372533"/>
              <a:gd name="connsiteX4" fmla="*/ 636694 w 636694"/>
              <a:gd name="connsiteY4" fmla="*/ 372533 h 372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694" h="372533">
                <a:moveTo>
                  <a:pt x="0" y="0"/>
                </a:moveTo>
                <a:cubicBezTo>
                  <a:pt x="255129" y="42333"/>
                  <a:pt x="510258" y="84667"/>
                  <a:pt x="555414" y="135467"/>
                </a:cubicBezTo>
                <a:cubicBezTo>
                  <a:pt x="600570" y="186267"/>
                  <a:pt x="257387" y="265289"/>
                  <a:pt x="270934" y="304800"/>
                </a:cubicBezTo>
                <a:cubicBezTo>
                  <a:pt x="284481" y="344311"/>
                  <a:pt x="636694" y="372533"/>
                  <a:pt x="636694" y="372533"/>
                </a:cubicBezTo>
                <a:lnTo>
                  <a:pt x="636694" y="372533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B56394C-BE33-41DC-B366-5634E007050B}"/>
              </a:ext>
            </a:extLst>
          </p:cNvPr>
          <p:cNvCxnSpPr>
            <a:cxnSpLocks/>
          </p:cNvCxnSpPr>
          <p:nvPr/>
        </p:nvCxnSpPr>
        <p:spPr>
          <a:xfrm flipH="1" flipV="1">
            <a:off x="2569049" y="1597167"/>
            <a:ext cx="510966" cy="2439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1FE2143-58F3-4389-BB14-6910D56E9EC1}"/>
              </a:ext>
            </a:extLst>
          </p:cNvPr>
          <p:cNvCxnSpPr>
            <a:cxnSpLocks/>
          </p:cNvCxnSpPr>
          <p:nvPr/>
        </p:nvCxnSpPr>
        <p:spPr>
          <a:xfrm flipH="1" flipV="1">
            <a:off x="2465905" y="2559898"/>
            <a:ext cx="627727" cy="7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308E1CF-9202-47C4-B810-995D4289FDA2}"/>
              </a:ext>
            </a:extLst>
          </p:cNvPr>
          <p:cNvSpPr txBox="1"/>
          <p:nvPr/>
        </p:nvSpPr>
        <p:spPr>
          <a:xfrm rot="1643392">
            <a:off x="2438738" y="1439675"/>
            <a:ext cx="10701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update w1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DBB1C85-2E7E-4B79-AF4E-B4F0802CC021}"/>
              </a:ext>
            </a:extLst>
          </p:cNvPr>
          <p:cNvSpPr txBox="1"/>
          <p:nvPr/>
        </p:nvSpPr>
        <p:spPr>
          <a:xfrm>
            <a:off x="2340398" y="2599354"/>
            <a:ext cx="10701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update w2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7EA82C7-5ADF-4FC7-B0AC-B7B350A1F125}"/>
              </a:ext>
            </a:extLst>
          </p:cNvPr>
          <p:cNvCxnSpPr>
            <a:cxnSpLocks/>
            <a:endCxn id="3" idx="2"/>
          </p:cNvCxnSpPr>
          <p:nvPr/>
        </p:nvCxnSpPr>
        <p:spPr>
          <a:xfrm>
            <a:off x="1110827" y="1320805"/>
            <a:ext cx="31834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D79B723-BF2E-4F82-A788-6417367306FF}"/>
              </a:ext>
            </a:extLst>
          </p:cNvPr>
          <p:cNvCxnSpPr>
            <a:cxnSpLocks/>
          </p:cNvCxnSpPr>
          <p:nvPr/>
        </p:nvCxnSpPr>
        <p:spPr>
          <a:xfrm>
            <a:off x="1110827" y="2503610"/>
            <a:ext cx="31834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823C105-C627-4275-A9A4-A4C04A3DA9DC}"/>
              </a:ext>
            </a:extLst>
          </p:cNvPr>
          <p:cNvCxnSpPr>
            <a:cxnSpLocks/>
          </p:cNvCxnSpPr>
          <p:nvPr/>
        </p:nvCxnSpPr>
        <p:spPr>
          <a:xfrm>
            <a:off x="1110827" y="3819499"/>
            <a:ext cx="31834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1FBBCBF-16CD-4D41-BE61-C5DFFDE4AD6D}"/>
              </a:ext>
            </a:extLst>
          </p:cNvPr>
          <p:cNvSpPr txBox="1"/>
          <p:nvPr/>
        </p:nvSpPr>
        <p:spPr>
          <a:xfrm>
            <a:off x="1001401" y="1020723"/>
            <a:ext cx="54186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5BC938A-373D-49DD-91B7-C7C92800CA12}"/>
              </a:ext>
            </a:extLst>
          </p:cNvPr>
          <p:cNvSpPr txBox="1"/>
          <p:nvPr/>
        </p:nvSpPr>
        <p:spPr>
          <a:xfrm>
            <a:off x="1004299" y="3470938"/>
            <a:ext cx="54186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x3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E5F78AC-036C-4BD3-9817-4C924A59E20B}"/>
              </a:ext>
            </a:extLst>
          </p:cNvPr>
          <p:cNvSpPr txBox="1"/>
          <p:nvPr/>
        </p:nvSpPr>
        <p:spPr>
          <a:xfrm>
            <a:off x="995906" y="2145275"/>
            <a:ext cx="54186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x2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AF57913-081C-4600-94F7-4ECF1A437C21}"/>
              </a:ext>
            </a:extLst>
          </p:cNvPr>
          <p:cNvCxnSpPr/>
          <p:nvPr/>
        </p:nvCxnSpPr>
        <p:spPr>
          <a:xfrm flipH="1">
            <a:off x="2279007" y="3125470"/>
            <a:ext cx="623936" cy="3820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D55CC4-9A3B-4AF8-85F4-3EE39C81056C}"/>
              </a:ext>
            </a:extLst>
          </p:cNvPr>
          <p:cNvSpPr txBox="1"/>
          <p:nvPr/>
        </p:nvSpPr>
        <p:spPr>
          <a:xfrm flipH="1">
            <a:off x="3411364" y="2328705"/>
            <a:ext cx="6753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ym typeface="Symbol" panose="05050102010706020507" pitchFamily="18" charset="2"/>
              </a:rPr>
              <a:t>f(</a:t>
            </a:r>
            <a:r>
              <a:rPr lang="en-US" sz="1000" dirty="0" err="1">
                <a:sym typeface="Symbol" panose="05050102010706020507" pitchFamily="18" charset="2"/>
              </a:rPr>
              <a:t>xiwi</a:t>
            </a:r>
            <a:r>
              <a:rPr lang="en-US" sz="1000" dirty="0">
                <a:sym typeface="Symbol" panose="05050102010706020507" pitchFamily="18" charset="2"/>
              </a:rPr>
              <a:t>)</a:t>
            </a:r>
            <a:endParaRPr lang="en-US" sz="1000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AE19F4E-92E5-4D40-B122-2E2CC1DAD150}"/>
              </a:ext>
            </a:extLst>
          </p:cNvPr>
          <p:cNvCxnSpPr>
            <a:cxnSpLocks/>
          </p:cNvCxnSpPr>
          <p:nvPr/>
        </p:nvCxnSpPr>
        <p:spPr>
          <a:xfrm flipH="1" flipV="1">
            <a:off x="4435478" y="2563871"/>
            <a:ext cx="627727" cy="79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E50116A-173A-4682-A4B6-FB5623F66FD3}"/>
              </a:ext>
            </a:extLst>
          </p:cNvPr>
          <p:cNvSpPr txBox="1"/>
          <p:nvPr/>
        </p:nvSpPr>
        <p:spPr>
          <a:xfrm>
            <a:off x="3221511" y="2000451"/>
            <a:ext cx="350297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13D597BF-537D-4C7D-B97F-450BC6B4AD39}"/>
                  </a:ext>
                </a:extLst>
              </p:cNvPr>
              <p:cNvSpPr/>
              <p:nvPr/>
            </p:nvSpPr>
            <p:spPr>
              <a:xfrm>
                <a:off x="3354103" y="4334230"/>
                <a:ext cx="2757761" cy="677333"/>
              </a:xfrm>
              <a:prstGeom prst="round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</a:rPr>
                      <m:t>Optimizers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</a:rPr>
                      <m:t>are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sz="1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b="0" i="0" dirty="0" smtClean="0">
                        <a:latin typeface="Cambria Math" panose="02040503050406030204" pitchFamily="18" charset="0"/>
                      </a:rPr>
                      <m:t>alogorithm</m:t>
                    </m:r>
                  </m:oMath>
                </a14:m>
                <a:r>
                  <a:rPr lang="en-US" sz="1400" b="0" i="0" dirty="0">
                    <a:latin typeface="Cambria Math" panose="02040503050406030204" pitchFamily="18" charset="0"/>
                  </a:rPr>
                  <a:t>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dirty="0" smtClean="0"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sz="14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dirty="0" smtClean="0">
                          <a:latin typeface="Cambria Math" panose="02040503050406030204" pitchFamily="18" charset="0"/>
                        </a:rPr>
                        <m:t>iteratively</m:t>
                      </m:r>
                      <m:r>
                        <a:rPr lang="en-US" sz="14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dirty="0" smtClean="0">
                          <a:latin typeface="Cambria Math" panose="02040503050406030204" pitchFamily="18" charset="0"/>
                        </a:rPr>
                        <m:t>adjust</m:t>
                      </m:r>
                      <m:r>
                        <a:rPr lang="en-US" sz="14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dirty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14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dirty="0" smtClean="0">
                          <a:latin typeface="Cambria Math" panose="02040503050406030204" pitchFamily="18" charset="0"/>
                        </a:rPr>
                        <m:t>weights</m:t>
                      </m:r>
                      <m:r>
                        <a:rPr lang="en-US" sz="14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dirty="0" smtClean="0">
                          <a:latin typeface="Cambria Math" panose="02040503050406030204" pitchFamily="18" charset="0"/>
                        </a:rPr>
                        <m:t>leading</m:t>
                      </m:r>
                      <m:r>
                        <a:rPr lang="en-US" sz="14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dirty="0" smtClean="0"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sz="14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dirty="0" smtClean="0">
                          <a:latin typeface="Cambria Math" panose="02040503050406030204" pitchFamily="18" charset="0"/>
                        </a:rPr>
                        <m:t>minimize</m:t>
                      </m:r>
                      <m:r>
                        <a:rPr lang="en-US" sz="14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dirty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14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400" b="0" i="0" dirty="0" smtClean="0">
                          <a:latin typeface="Cambria Math" panose="02040503050406030204" pitchFamily="18" charset="0"/>
                        </a:rPr>
                        <m:t>loss</m:t>
                      </m:r>
                      <m:r>
                        <a:rPr lang="en-US" sz="1400" b="0" i="0" dirty="0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13D597BF-537D-4C7D-B97F-450BC6B4AD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4103" y="4334230"/>
                <a:ext cx="2757761" cy="677333"/>
              </a:xfrm>
              <a:prstGeom prst="roundRect">
                <a:avLst/>
              </a:prstGeom>
              <a:blipFill>
                <a:blip r:embed="rId5"/>
                <a:stretch>
                  <a:fillRect t="-5310" b="-7080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080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1" grpId="0"/>
      <p:bldP spid="52" grpId="0"/>
      <p:bldP spid="53" grpId="0" animBg="1"/>
      <p:bldP spid="61" grpId="0"/>
      <p:bldP spid="62" grpId="0"/>
      <p:bldP spid="50" grpId="0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69501-2D2D-49A0-AB12-3A5EA80B7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of Multi Layer Neural Network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DA24491-7874-4DB2-AE3F-2242655A2212}"/>
              </a:ext>
            </a:extLst>
          </p:cNvPr>
          <p:cNvSpPr/>
          <p:nvPr/>
        </p:nvSpPr>
        <p:spPr>
          <a:xfrm>
            <a:off x="1229955" y="1106240"/>
            <a:ext cx="457200" cy="4443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f1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0AFA7CA-22D8-4466-B556-74DD38927D76}"/>
              </a:ext>
            </a:extLst>
          </p:cNvPr>
          <p:cNvSpPr/>
          <p:nvPr/>
        </p:nvSpPr>
        <p:spPr>
          <a:xfrm>
            <a:off x="1236393" y="1995957"/>
            <a:ext cx="457200" cy="4443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f2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0A2C84A-6C42-4F84-8AC6-348BED33D051}"/>
              </a:ext>
            </a:extLst>
          </p:cNvPr>
          <p:cNvSpPr/>
          <p:nvPr/>
        </p:nvSpPr>
        <p:spPr>
          <a:xfrm>
            <a:off x="1236393" y="2885674"/>
            <a:ext cx="457200" cy="4443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f3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EC5B53C-6B7C-4099-B0E7-F9EB599D3848}"/>
              </a:ext>
            </a:extLst>
          </p:cNvPr>
          <p:cNvSpPr/>
          <p:nvPr/>
        </p:nvSpPr>
        <p:spPr>
          <a:xfrm>
            <a:off x="1236392" y="3765197"/>
            <a:ext cx="457200" cy="4443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f4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5E290AA-C79C-4BBD-A0AE-919D737694FE}"/>
              </a:ext>
            </a:extLst>
          </p:cNvPr>
          <p:cNvSpPr/>
          <p:nvPr/>
        </p:nvSpPr>
        <p:spPr>
          <a:xfrm>
            <a:off x="2253825" y="1543183"/>
            <a:ext cx="457200" cy="4443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f11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CC30EE7-4BBD-483C-8F09-5994856ED414}"/>
              </a:ext>
            </a:extLst>
          </p:cNvPr>
          <p:cNvSpPr/>
          <p:nvPr/>
        </p:nvSpPr>
        <p:spPr>
          <a:xfrm>
            <a:off x="2253825" y="3331069"/>
            <a:ext cx="457200" cy="4443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f13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DEE8830-6449-475A-A000-0FE83E6518B7}"/>
              </a:ext>
            </a:extLst>
          </p:cNvPr>
          <p:cNvSpPr/>
          <p:nvPr/>
        </p:nvSpPr>
        <p:spPr>
          <a:xfrm>
            <a:off x="2253825" y="2349589"/>
            <a:ext cx="457200" cy="4443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f12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E37702-2545-4592-BC47-7CD69CB09A1A}"/>
              </a:ext>
            </a:extLst>
          </p:cNvPr>
          <p:cNvSpPr/>
          <p:nvPr/>
        </p:nvSpPr>
        <p:spPr>
          <a:xfrm>
            <a:off x="3998913" y="2317124"/>
            <a:ext cx="457200" cy="4443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f31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57D26BA-3D7B-4917-B1E1-FAE2C053C22C}"/>
              </a:ext>
            </a:extLst>
          </p:cNvPr>
          <p:cNvSpPr/>
          <p:nvPr/>
        </p:nvSpPr>
        <p:spPr>
          <a:xfrm>
            <a:off x="3042657" y="2885674"/>
            <a:ext cx="457200" cy="4443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f22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1F63628-A74A-4709-B7E8-DF8F3773904A}"/>
              </a:ext>
            </a:extLst>
          </p:cNvPr>
          <p:cNvSpPr/>
          <p:nvPr/>
        </p:nvSpPr>
        <p:spPr>
          <a:xfrm>
            <a:off x="3042657" y="1905267"/>
            <a:ext cx="457200" cy="4443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f21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A65CD4-6828-467A-9A96-84F6A021039E}"/>
              </a:ext>
            </a:extLst>
          </p:cNvPr>
          <p:cNvCxnSpPr>
            <a:cxnSpLocks/>
            <a:stCxn id="3" idx="6"/>
            <a:endCxn id="7" idx="2"/>
          </p:cNvCxnSpPr>
          <p:nvPr/>
        </p:nvCxnSpPr>
        <p:spPr>
          <a:xfrm>
            <a:off x="1687155" y="1328401"/>
            <a:ext cx="566670" cy="436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FCDE118-48BE-49C7-941A-1C9ABFFE6336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2711025" y="1765344"/>
            <a:ext cx="331632" cy="362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738A6B2-4E85-49E5-9371-CB2BFE52F0D6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>
            <a:off x="1693593" y="2218118"/>
            <a:ext cx="560232" cy="3536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D51EBB4-D1C0-42A0-99DB-70A21FABDE95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2711025" y="2571750"/>
            <a:ext cx="331632" cy="536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D47F9A-2262-40E7-B6A2-AB94E88346F3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1626638" y="3553230"/>
            <a:ext cx="627187" cy="287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F792C97-959F-4256-828F-6DC9D3AC964B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617352" y="2933837"/>
            <a:ext cx="636473" cy="6193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1A101F6-D74B-4BDC-8FD9-F1AB1553BCBD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>
          <a:xfrm>
            <a:off x="3499857" y="2127428"/>
            <a:ext cx="499056" cy="411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0EBC8F4-7016-4B6A-A305-9263FDFED844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 flipV="1">
            <a:off x="2711025" y="2127428"/>
            <a:ext cx="331632" cy="444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51A8D9D-6C12-4A63-832A-EE9016FE3A8D}"/>
              </a:ext>
            </a:extLst>
          </p:cNvPr>
          <p:cNvCxnSpPr>
            <a:cxnSpLocks/>
            <a:stCxn id="8" idx="7"/>
            <a:endCxn id="12" idx="2"/>
          </p:cNvCxnSpPr>
          <p:nvPr/>
        </p:nvCxnSpPr>
        <p:spPr>
          <a:xfrm flipV="1">
            <a:off x="2644070" y="2127428"/>
            <a:ext cx="398587" cy="1268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9A218AD-FA20-49F9-A302-AC2757331F95}"/>
              </a:ext>
            </a:extLst>
          </p:cNvPr>
          <p:cNvCxnSpPr>
            <a:cxnSpLocks/>
            <a:stCxn id="8" idx="7"/>
            <a:endCxn id="11" idx="2"/>
          </p:cNvCxnSpPr>
          <p:nvPr/>
        </p:nvCxnSpPr>
        <p:spPr>
          <a:xfrm flipV="1">
            <a:off x="2644070" y="3107835"/>
            <a:ext cx="398587" cy="288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AC94251-522E-47A1-961B-832ACA380BFD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2711025" y="1765344"/>
            <a:ext cx="331632" cy="1342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6BD2111-94C7-47A9-A786-431793382E4D}"/>
              </a:ext>
            </a:extLst>
          </p:cNvPr>
          <p:cNvCxnSpPr>
            <a:cxnSpLocks/>
            <a:stCxn id="11" idx="6"/>
            <a:endCxn id="10" idx="2"/>
          </p:cNvCxnSpPr>
          <p:nvPr/>
        </p:nvCxnSpPr>
        <p:spPr>
          <a:xfrm flipV="1">
            <a:off x="3499857" y="2539285"/>
            <a:ext cx="499056" cy="568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5FB0949-881F-442A-A228-DEE96A40B0F9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 flipV="1">
            <a:off x="1693593" y="1765344"/>
            <a:ext cx="560232" cy="452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90FAC06-4D9A-41B9-8B4C-4C2293DA06E4}"/>
              </a:ext>
            </a:extLst>
          </p:cNvPr>
          <p:cNvCxnSpPr>
            <a:cxnSpLocks/>
            <a:stCxn id="5" idx="7"/>
            <a:endCxn id="9" idx="2"/>
          </p:cNvCxnSpPr>
          <p:nvPr/>
        </p:nvCxnSpPr>
        <p:spPr>
          <a:xfrm flipV="1">
            <a:off x="1626638" y="2571750"/>
            <a:ext cx="627187" cy="378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73CD7C6-4FAA-48B2-B71D-92D7DACABBBF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1626638" y="1765344"/>
            <a:ext cx="627187" cy="2075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40200C5-3919-435E-9757-86A3B5D830F6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1626638" y="2571750"/>
            <a:ext cx="627187" cy="1268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8C112B7-D312-4067-B859-BD5D4BA8E78F}"/>
              </a:ext>
            </a:extLst>
          </p:cNvPr>
          <p:cNvCxnSpPr>
            <a:cxnSpLocks/>
            <a:stCxn id="5" idx="7"/>
            <a:endCxn id="7" idx="2"/>
          </p:cNvCxnSpPr>
          <p:nvPr/>
        </p:nvCxnSpPr>
        <p:spPr>
          <a:xfrm flipV="1">
            <a:off x="1626638" y="1765344"/>
            <a:ext cx="627187" cy="11853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1D45E3B-2C9A-4437-B5F5-0D50E1756099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1687155" y="1328401"/>
            <a:ext cx="566670" cy="1243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728152D-F1E2-4522-AE2E-9D4E605A0603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687155" y="1328401"/>
            <a:ext cx="566670" cy="2224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EC512B7-DB0A-4C6C-9F1F-2CC5E457E78C}"/>
              </a:ext>
            </a:extLst>
          </p:cNvPr>
          <p:cNvCxnSpPr>
            <a:cxnSpLocks/>
          </p:cNvCxnSpPr>
          <p:nvPr/>
        </p:nvCxnSpPr>
        <p:spPr>
          <a:xfrm>
            <a:off x="4456113" y="2514060"/>
            <a:ext cx="347730" cy="3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EFBFB84-9358-413D-91DF-7A1B2C650C4E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687155" y="2200136"/>
            <a:ext cx="566670" cy="1353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FBE2D2A-3AC4-4A50-B0F3-39B7D505D1BA}"/>
              </a:ext>
            </a:extLst>
          </p:cNvPr>
          <p:cNvCxnSpPr>
            <a:endCxn id="3" idx="2"/>
          </p:cNvCxnSpPr>
          <p:nvPr/>
        </p:nvCxnSpPr>
        <p:spPr>
          <a:xfrm>
            <a:off x="978817" y="1328401"/>
            <a:ext cx="2511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C8563C0-53E5-4777-AAB7-18E56E15515A}"/>
              </a:ext>
            </a:extLst>
          </p:cNvPr>
          <p:cNvCxnSpPr/>
          <p:nvPr/>
        </p:nvCxnSpPr>
        <p:spPr>
          <a:xfrm>
            <a:off x="969158" y="3107835"/>
            <a:ext cx="2511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FCB5343-1C86-4C63-A98D-03A87B1FFB4E}"/>
              </a:ext>
            </a:extLst>
          </p:cNvPr>
          <p:cNvCxnSpPr/>
          <p:nvPr/>
        </p:nvCxnSpPr>
        <p:spPr>
          <a:xfrm>
            <a:off x="969158" y="2231532"/>
            <a:ext cx="2511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0CA35DD-E5E2-414A-A886-32CF7DA4F47B}"/>
              </a:ext>
            </a:extLst>
          </p:cNvPr>
          <p:cNvCxnSpPr/>
          <p:nvPr/>
        </p:nvCxnSpPr>
        <p:spPr>
          <a:xfrm>
            <a:off x="969158" y="3997552"/>
            <a:ext cx="2511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62A0900A-E20B-4114-8144-6F7B60DF88AC}"/>
              </a:ext>
            </a:extLst>
          </p:cNvPr>
          <p:cNvSpPr txBox="1"/>
          <p:nvPr/>
        </p:nvSpPr>
        <p:spPr>
          <a:xfrm>
            <a:off x="978817" y="848808"/>
            <a:ext cx="116553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Layer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CD85640-6C43-4656-8BDA-34B011A6ABA0}"/>
              </a:ext>
            </a:extLst>
          </p:cNvPr>
          <p:cNvSpPr txBox="1"/>
          <p:nvPr/>
        </p:nvSpPr>
        <p:spPr>
          <a:xfrm>
            <a:off x="2144354" y="1168321"/>
            <a:ext cx="14553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Hidden  Layer 1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211BC97-1768-4265-AF2B-C4ED135458D0}"/>
              </a:ext>
            </a:extLst>
          </p:cNvPr>
          <p:cNvSpPr txBox="1"/>
          <p:nvPr/>
        </p:nvSpPr>
        <p:spPr>
          <a:xfrm>
            <a:off x="2939625" y="1572854"/>
            <a:ext cx="134906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Hidden Layer 2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01B8436-75AE-4579-8664-F4C139D1229B}"/>
              </a:ext>
            </a:extLst>
          </p:cNvPr>
          <p:cNvSpPr txBox="1"/>
          <p:nvPr/>
        </p:nvSpPr>
        <p:spPr>
          <a:xfrm>
            <a:off x="3889444" y="1970735"/>
            <a:ext cx="12170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Layer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B2B7043-C415-465B-9E68-F6D2C712F949}"/>
              </a:ext>
            </a:extLst>
          </p:cNvPr>
          <p:cNvSpPr txBox="1"/>
          <p:nvPr/>
        </p:nvSpPr>
        <p:spPr>
          <a:xfrm>
            <a:off x="1951828" y="3814976"/>
            <a:ext cx="101743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4X3 Matrix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7074B53-7C3E-4734-9C2E-E964A661ED0E}"/>
              </a:ext>
            </a:extLst>
          </p:cNvPr>
          <p:cNvSpPr txBox="1"/>
          <p:nvPr/>
        </p:nvSpPr>
        <p:spPr>
          <a:xfrm>
            <a:off x="2843363" y="3395012"/>
            <a:ext cx="101743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3X2 Matrix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D59253-D884-44C8-A7AD-5B37BA15ABD8}"/>
              </a:ext>
            </a:extLst>
          </p:cNvPr>
          <p:cNvSpPr txBox="1"/>
          <p:nvPr/>
        </p:nvSpPr>
        <p:spPr>
          <a:xfrm>
            <a:off x="3860796" y="2912381"/>
            <a:ext cx="101743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1X1 Matrix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1A3E0B29-2997-4301-B8D8-0A44430F0B42}"/>
              </a:ext>
            </a:extLst>
          </p:cNvPr>
          <p:cNvSpPr txBox="1"/>
          <p:nvPr/>
        </p:nvSpPr>
        <p:spPr>
          <a:xfrm>
            <a:off x="4867570" y="2440279"/>
            <a:ext cx="12431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 = </a:t>
            </a:r>
            <a:r>
              <a:rPr lang="en-US" dirty="0">
                <a:sym typeface="Symbol" panose="05050102010706020507" pitchFamily="18" charset="2"/>
              </a:rPr>
              <a:t></a:t>
            </a:r>
            <a:r>
              <a:rPr lang="en-US" dirty="0"/>
              <a:t>(y-</a:t>
            </a:r>
            <a:r>
              <a:rPr lang="cy-GB" dirty="0"/>
              <a:t>ŷ)</a:t>
            </a:r>
            <a:r>
              <a:rPr lang="cy-GB" baseline="30000" dirty="0"/>
              <a:t>2</a:t>
            </a:r>
            <a:endParaRPr lang="en-US" baseline="30000" dirty="0"/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14CC9779-3A4E-487E-A2C8-0B455A92620C}"/>
              </a:ext>
            </a:extLst>
          </p:cNvPr>
          <p:cNvSpPr/>
          <p:nvPr/>
        </p:nvSpPr>
        <p:spPr>
          <a:xfrm>
            <a:off x="4056867" y="799335"/>
            <a:ext cx="2311758" cy="454249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Input the features</a:t>
            </a:r>
            <a:endParaRPr lang="en-US" dirty="0"/>
          </a:p>
        </p:txBody>
      </p:sp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78309E1B-B76D-4DFF-B662-03D5B345F850}"/>
              </a:ext>
            </a:extLst>
          </p:cNvPr>
          <p:cNvSpPr/>
          <p:nvPr/>
        </p:nvSpPr>
        <p:spPr>
          <a:xfrm>
            <a:off x="4878229" y="1369131"/>
            <a:ext cx="2311758" cy="601604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Apply activation function on summation of product of weight and feature.</a:t>
            </a:r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B4506DEF-E0D2-41AB-AB30-F4518B812C6D}"/>
              </a:ext>
            </a:extLst>
          </p:cNvPr>
          <p:cNvSpPr/>
          <p:nvPr/>
        </p:nvSpPr>
        <p:spPr>
          <a:xfrm>
            <a:off x="6034108" y="2112823"/>
            <a:ext cx="2311758" cy="704246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Repeat the process in next layer through hidden layers.  </a:t>
            </a:r>
          </a:p>
        </p:txBody>
      </p:sp>
      <p:sp>
        <p:nvSpPr>
          <p:cNvPr id="153" name="Rectangle: Rounded Corners 152">
            <a:extLst>
              <a:ext uri="{FF2B5EF4-FFF2-40B4-BE49-F238E27FC236}">
                <a16:creationId xmlns:a16="http://schemas.microsoft.com/office/drawing/2014/main" id="{4DCED9BE-6009-46ED-A1B7-75974948A755}"/>
              </a:ext>
            </a:extLst>
          </p:cNvPr>
          <p:cNvSpPr/>
          <p:nvPr/>
        </p:nvSpPr>
        <p:spPr>
          <a:xfrm>
            <a:off x="4878229" y="2911215"/>
            <a:ext cx="2311758" cy="855518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Compare the output (</a:t>
            </a:r>
            <a:r>
              <a:rPr lang="cy-GB" dirty="0"/>
              <a:t>ŷ)</a:t>
            </a:r>
            <a:r>
              <a:rPr lang="en-US" dirty="0"/>
              <a:t> of output layer with expected output (</a:t>
            </a:r>
            <a:r>
              <a:rPr lang="cy-GB" dirty="0"/>
              <a:t>y) </a:t>
            </a:r>
            <a:r>
              <a:rPr lang="en-US" dirty="0"/>
              <a:t>to calculate the loss</a:t>
            </a: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12AEE6E2-010D-4817-B4D2-21E708D68A81}"/>
              </a:ext>
            </a:extLst>
          </p:cNvPr>
          <p:cNvSpPr/>
          <p:nvPr/>
        </p:nvSpPr>
        <p:spPr>
          <a:xfrm>
            <a:off x="4042540" y="3860879"/>
            <a:ext cx="2311758" cy="1225832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Loopback and adjust the weight using optimizer for each layer using differential of Loss </a:t>
            </a:r>
            <a:r>
              <a:rPr lang="en-US" dirty="0" err="1"/>
              <a:t>w.r.t.</a:t>
            </a:r>
            <a:r>
              <a:rPr lang="en-US" dirty="0"/>
              <a:t> weight and learning factor.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81BB29C6-94E2-4E13-871C-9D4684830581}"/>
                  </a:ext>
                </a:extLst>
              </p:cNvPr>
              <p:cNvSpPr txBox="1"/>
              <p:nvPr/>
            </p:nvSpPr>
            <p:spPr>
              <a:xfrm>
                <a:off x="1833057" y="4180677"/>
                <a:ext cx="2401148" cy="768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Update weight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n-US" sz="1600" b="0" i="0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new</m:t>
                      </m:r>
                      <m:r>
                        <a:rPr lang="en-US" sz="16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nor/>
                        </m:rPr>
                        <a:rPr lang="en-US" sz="1600" b="0" i="0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old</m:t>
                      </m:r>
                      <m:r>
                        <m:rPr>
                          <m:nor/>
                        </m:rPr>
                        <a:rPr lang="en-US" sz="16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r>
                        <m:rPr>
                          <m:nor/>
                        </m:rPr>
                        <a:rPr lang="en-US" sz="1600" dirty="0">
                          <a:solidFill>
                            <a:srgbClr val="FF0000"/>
                          </a:solidFill>
                          <a:latin typeface="Abadi Extra Light" panose="020B0604020202020204" pitchFamily="34" charset="0"/>
                        </a:rPr>
                        <m:t>ᶮ</m:t>
                      </m:r>
                      <m:f>
                        <m:fPr>
                          <m:ctrlP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𝑤𝑜𝑙𝑑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81BB29C6-94E2-4E13-871C-9D4684830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057" y="4180677"/>
                <a:ext cx="2401148" cy="768287"/>
              </a:xfrm>
              <a:prstGeom prst="rect">
                <a:avLst/>
              </a:prstGeom>
              <a:blipFill>
                <a:blip r:embed="rId2"/>
                <a:stretch>
                  <a:fillRect l="-761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Arrow: Down 157">
            <a:extLst>
              <a:ext uri="{FF2B5EF4-FFF2-40B4-BE49-F238E27FC236}">
                <a16:creationId xmlns:a16="http://schemas.microsoft.com/office/drawing/2014/main" id="{10BF27F7-59FF-4931-A10E-C28714550F40}"/>
              </a:ext>
            </a:extLst>
          </p:cNvPr>
          <p:cNvSpPr/>
          <p:nvPr/>
        </p:nvSpPr>
        <p:spPr>
          <a:xfrm rot="16200000">
            <a:off x="6481526" y="4358636"/>
            <a:ext cx="321972" cy="412368"/>
          </a:xfrm>
          <a:prstGeom prst="downArrow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962F14D0-2034-4BCC-9AB4-623C71CA07F2}"/>
              </a:ext>
            </a:extLst>
          </p:cNvPr>
          <p:cNvSpPr/>
          <p:nvPr/>
        </p:nvSpPr>
        <p:spPr>
          <a:xfrm>
            <a:off x="6866129" y="4337694"/>
            <a:ext cx="2311758" cy="454249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Repeat to minimize loss</a:t>
            </a:r>
          </a:p>
        </p:txBody>
      </p:sp>
      <p:sp>
        <p:nvSpPr>
          <p:cNvPr id="162" name="Arrow: Bent 161">
            <a:extLst>
              <a:ext uri="{FF2B5EF4-FFF2-40B4-BE49-F238E27FC236}">
                <a16:creationId xmlns:a16="http://schemas.microsoft.com/office/drawing/2014/main" id="{5C8EA2DF-2AD7-4F1F-A899-6D6F2E09AC4A}"/>
              </a:ext>
            </a:extLst>
          </p:cNvPr>
          <p:cNvSpPr/>
          <p:nvPr/>
        </p:nvSpPr>
        <p:spPr>
          <a:xfrm flipH="1">
            <a:off x="7859021" y="722485"/>
            <a:ext cx="724908" cy="3583149"/>
          </a:xfrm>
          <a:prstGeom prst="bentArrow">
            <a:avLst>
              <a:gd name="adj1" fmla="val 25000"/>
              <a:gd name="adj2" fmla="val 31495"/>
              <a:gd name="adj3" fmla="val 25000"/>
              <a:gd name="adj4" fmla="val 43750"/>
            </a:avLst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3" name="Arrow: Bent 162">
            <a:extLst>
              <a:ext uri="{FF2B5EF4-FFF2-40B4-BE49-F238E27FC236}">
                <a16:creationId xmlns:a16="http://schemas.microsoft.com/office/drawing/2014/main" id="{CE44BB05-E4A7-42BF-A6AD-8A5B681A0263}"/>
              </a:ext>
            </a:extLst>
          </p:cNvPr>
          <p:cNvSpPr/>
          <p:nvPr/>
        </p:nvSpPr>
        <p:spPr>
          <a:xfrm rot="5400000">
            <a:off x="6363296" y="972746"/>
            <a:ext cx="408815" cy="398157"/>
          </a:xfrm>
          <a:prstGeom prst="ben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4" name="Arrow: Bent 163">
            <a:extLst>
              <a:ext uri="{FF2B5EF4-FFF2-40B4-BE49-F238E27FC236}">
                <a16:creationId xmlns:a16="http://schemas.microsoft.com/office/drawing/2014/main" id="{CDBD5DCE-44F3-4EFC-B5B5-D48494BB4FE4}"/>
              </a:ext>
            </a:extLst>
          </p:cNvPr>
          <p:cNvSpPr/>
          <p:nvPr/>
        </p:nvSpPr>
        <p:spPr>
          <a:xfrm rot="5400000">
            <a:off x="7147032" y="1662616"/>
            <a:ext cx="531469" cy="39815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5" name="Arrow: Bent 164">
            <a:extLst>
              <a:ext uri="{FF2B5EF4-FFF2-40B4-BE49-F238E27FC236}">
                <a16:creationId xmlns:a16="http://schemas.microsoft.com/office/drawing/2014/main" id="{8CB5E78E-674F-43EF-868B-9101936761C6}"/>
              </a:ext>
            </a:extLst>
          </p:cNvPr>
          <p:cNvSpPr/>
          <p:nvPr/>
        </p:nvSpPr>
        <p:spPr>
          <a:xfrm rot="10800000">
            <a:off x="7194750" y="2817069"/>
            <a:ext cx="417095" cy="577942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6" name="Arrow: Bent 165">
            <a:extLst>
              <a:ext uri="{FF2B5EF4-FFF2-40B4-BE49-F238E27FC236}">
                <a16:creationId xmlns:a16="http://schemas.microsoft.com/office/drawing/2014/main" id="{ED17BD79-D8D4-4C34-A7DE-11A6E2EA248C}"/>
              </a:ext>
            </a:extLst>
          </p:cNvPr>
          <p:cNvSpPr/>
          <p:nvPr/>
        </p:nvSpPr>
        <p:spPr>
          <a:xfrm rot="10800000">
            <a:off x="6381642" y="3760190"/>
            <a:ext cx="417095" cy="65018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9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/>
      <p:bldP spid="151" grpId="0" animBg="1"/>
      <p:bldP spid="152" grpId="0" animBg="1"/>
      <p:bldP spid="153" grpId="0" animBg="1"/>
      <p:bldP spid="154" grpId="0" animBg="1"/>
      <p:bldP spid="155" grpId="0"/>
      <p:bldP spid="158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</p:bldLst>
  </p:timing>
</p:sld>
</file>

<file path=ppt/theme/theme1.xml><?xml version="1.0" encoding="utf-8"?>
<a:theme xmlns:a="http://schemas.openxmlformats.org/drawingml/2006/main" name="--SMU-07.18.18--">
  <a:themeElements>
    <a:clrScheme name="SMU May 2018">
      <a:dk1>
        <a:sysClr val="windowText" lastClr="000000"/>
      </a:dk1>
      <a:lt1>
        <a:sysClr val="window" lastClr="FFFFFF"/>
      </a:lt1>
      <a:dk2>
        <a:srgbClr val="0076D8"/>
      </a:dk2>
      <a:lt2>
        <a:srgbClr val="CDCFCE"/>
      </a:lt2>
      <a:accent1>
        <a:srgbClr val="354C97"/>
      </a:accent1>
      <a:accent2>
        <a:srgbClr val="860000"/>
      </a:accent2>
      <a:accent3>
        <a:srgbClr val="E2D8B9"/>
      </a:accent3>
      <a:accent4>
        <a:srgbClr val="EFB615"/>
      </a:accent4>
      <a:accent5>
        <a:srgbClr val="457E28"/>
      </a:accent5>
      <a:accent6>
        <a:srgbClr val="66695B"/>
      </a:accent6>
      <a:hlink>
        <a:srgbClr val="219BFF"/>
      </a:hlink>
      <a:folHlink>
        <a:srgbClr val="CC0000"/>
      </a:folHlink>
    </a:clrScheme>
    <a:fontScheme name="P-T 2018">
      <a:majorFont>
        <a:latin typeface="Palatino Linotype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versityTemplate_07.18.18-Blue.pptx" id="{7B2840EA-E972-41B9-AE29-FC969668025C}" vid="{483B4268-7FCC-40BF-996C-1D7489B8C486}"/>
    </a:ext>
  </a:extLst>
</a:theme>
</file>

<file path=ppt/theme/theme2.xml><?xml version="1.0" encoding="utf-8"?>
<a:theme xmlns:a="http://schemas.openxmlformats.org/drawingml/2006/main" name="Office Theme">
  <a:themeElements>
    <a:clrScheme name="SMU May 2018">
      <a:dk1>
        <a:sysClr val="windowText" lastClr="000000"/>
      </a:dk1>
      <a:lt1>
        <a:sysClr val="window" lastClr="FFFFFF"/>
      </a:lt1>
      <a:dk2>
        <a:srgbClr val="0076D8"/>
      </a:dk2>
      <a:lt2>
        <a:srgbClr val="CDCFCE"/>
      </a:lt2>
      <a:accent1>
        <a:srgbClr val="354C97"/>
      </a:accent1>
      <a:accent2>
        <a:srgbClr val="860000"/>
      </a:accent2>
      <a:accent3>
        <a:srgbClr val="E2D8B9"/>
      </a:accent3>
      <a:accent4>
        <a:srgbClr val="EFB615"/>
      </a:accent4>
      <a:accent5>
        <a:srgbClr val="457E28"/>
      </a:accent5>
      <a:accent6>
        <a:srgbClr val="66695B"/>
      </a:accent6>
      <a:hlink>
        <a:srgbClr val="219BFF"/>
      </a:hlink>
      <a:folHlink>
        <a:srgbClr val="CC0000"/>
      </a:folHlink>
    </a:clrScheme>
    <a:fontScheme name="P-T 2018">
      <a:majorFont>
        <a:latin typeface="Palatino Linotype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11303</TotalTime>
  <Words>1332</Words>
  <Application>Microsoft Office PowerPoint</Application>
  <PresentationFormat>On-screen Show (16:9)</PresentationFormat>
  <Paragraphs>207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Abadi</vt:lpstr>
      <vt:lpstr>Abadi Extra Light</vt:lpstr>
      <vt:lpstr>Arial</vt:lpstr>
      <vt:lpstr>Arial Narrow</vt:lpstr>
      <vt:lpstr>Calibri</vt:lpstr>
      <vt:lpstr>Cambria Math</vt:lpstr>
      <vt:lpstr>Lato</vt:lpstr>
      <vt:lpstr>Palatino Linotype</vt:lpstr>
      <vt:lpstr>Trebuchet MS</vt:lpstr>
      <vt:lpstr>--SMU-07.18.18--</vt:lpstr>
      <vt:lpstr>  Back Propagation of Errors in  Neural Network  MS 7335: Machine Learning II</vt:lpstr>
      <vt:lpstr>Agenda</vt:lpstr>
      <vt:lpstr>PowerPoint Presentation</vt:lpstr>
      <vt:lpstr>Neural Network Architecture </vt:lpstr>
      <vt:lpstr>Training Neural Network </vt:lpstr>
      <vt:lpstr>Gradient Descent (Optimizer)</vt:lpstr>
      <vt:lpstr>Activation Function in Neural Network </vt:lpstr>
      <vt:lpstr>Forward and Backward Propagation</vt:lpstr>
      <vt:lpstr>Training of Multi Layer Neural Network </vt:lpstr>
      <vt:lpstr>Chain Rule in Back Propagation</vt:lpstr>
      <vt:lpstr>Optimizer </vt:lpstr>
      <vt:lpstr>Optimizer Curve</vt:lpstr>
      <vt:lpstr>Compare Optimizers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Analytics in Mobile Telecom  MS 7330: File Organization and Database Management</dc:title>
  <dc:creator>RAI, PARITOSH</dc:creator>
  <cp:lastModifiedBy>RAI, PARITOSH</cp:lastModifiedBy>
  <cp:revision>175</cp:revision>
  <dcterms:created xsi:type="dcterms:W3CDTF">2020-07-21T04:48:50Z</dcterms:created>
  <dcterms:modified xsi:type="dcterms:W3CDTF">2021-03-24T04:33:22Z</dcterms:modified>
</cp:coreProperties>
</file>